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sz="600">
                <a:solidFill>
                  <a:schemeClr val="dk1"/>
                </a:solidFill>
              </a:rPr>
              <a:t>Paternal transcription varies by gene. At the genome level, it increases during the first few days after fertilization, The question mark in the blue maternal transcript bar indicates that, as yet, there are no Experiments that have definitively assessed maternal transcription, due to the difficulties in distinguishing between maternal gametophytic and zygotic transcripts in the zygote</a:t>
            </a:r>
          </a:p>
          <a:p>
            <a:pPr marL="0" lvl="0" indent="0">
              <a:spcBef>
                <a:spcPts val="0"/>
              </a:spcBef>
              <a:buNone/>
            </a:pPr>
            <a:endParaRPr sz="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However, there are difficulties in transcript profiling of early plant embryos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sz="600">
                <a:solidFill>
                  <a:schemeClr val="dk1"/>
                </a:solidFill>
              </a:rPr>
              <a:t>They  generated RNA-Seq data investigated the transcriptome dynamics after fertilization. They compared the transcriptomes of maize and (rice) gametes and explored how the cell cycle, chromatin, and  auxin pathways are regulated. Finally, we identified transcription factor and receptor-like kinase genes associated with the various cell types and zygotic stages</a:t>
            </a:r>
          </a:p>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69850" rtl="0">
              <a:lnSpc>
                <a:spcPct val="115000"/>
              </a:lnSpc>
              <a:spcBef>
                <a:spcPts val="0"/>
              </a:spcBef>
              <a:buClr>
                <a:schemeClr val="dk1"/>
              </a:buClr>
              <a:buSzPts val="1100"/>
              <a:buFont typeface="Arial"/>
              <a:buNone/>
            </a:pPr>
            <a:r>
              <a:rPr lang="en" sz="700"/>
              <a:t>QC= remove poorly identified bases as well as any adapter sequences from  reads</a:t>
            </a:r>
          </a:p>
          <a:p>
            <a:pPr marL="0" lvl="0" indent="-69850" rtl="0">
              <a:lnSpc>
                <a:spcPct val="115000"/>
              </a:lnSpc>
              <a:spcBef>
                <a:spcPts val="0"/>
              </a:spcBef>
              <a:buClr>
                <a:schemeClr val="dk1"/>
              </a:buClr>
              <a:buSzPts val="1100"/>
              <a:buFont typeface="Arial"/>
              <a:buNone/>
            </a:pPr>
            <a:r>
              <a:rPr lang="en" sz="700"/>
              <a:t>Count number of reads in each gene per sample</a:t>
            </a:r>
          </a:p>
          <a:p>
            <a:pPr marL="0" lvl="0" indent="-69850" rtl="0">
              <a:lnSpc>
                <a:spcPct val="115000"/>
              </a:lnSpc>
              <a:spcBef>
                <a:spcPts val="0"/>
              </a:spcBef>
              <a:buClr>
                <a:schemeClr val="dk1"/>
              </a:buClr>
              <a:buSzPts val="1100"/>
              <a:buFont typeface="Arial"/>
              <a:buNone/>
            </a:pPr>
            <a:r>
              <a:rPr lang="en" sz="700"/>
              <a:t>Differential  analysis map to know which genes are differentially expressed using p values and FDR.</a:t>
            </a:r>
          </a:p>
          <a:p>
            <a:pPr marL="0" lvl="0" indent="-69850" rtl="0">
              <a:lnSpc>
                <a:spcPct val="115000"/>
              </a:lnSpc>
              <a:spcBef>
                <a:spcPts val="0"/>
              </a:spcBef>
              <a:buClr>
                <a:schemeClr val="dk1"/>
              </a:buClr>
              <a:buSzPts val="1100"/>
              <a:buFont typeface="Arial"/>
              <a:buNone/>
            </a:pPr>
            <a:r>
              <a:rPr lang="en" sz="700"/>
              <a:t>Get processed data for analysis</a:t>
            </a:r>
          </a:p>
          <a:p>
            <a:pPr marL="0" lvl="0" indent="0" rtl="0">
              <a:spcBef>
                <a:spcPts val="0"/>
              </a:spcBef>
              <a:buNone/>
            </a:pPr>
            <a:endParaRPr sz="700"/>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143000" y="841772"/>
            <a:ext cx="6858000" cy="1790700"/>
          </a:xfrm>
          <a:prstGeom prst="rect">
            <a:avLst/>
          </a:prstGeom>
          <a:noFill/>
          <a:ln>
            <a:noFill/>
          </a:ln>
        </p:spPr>
        <p:txBody>
          <a:bodyPr wrap="square" lIns="68575" tIns="68575" rIns="68575" bIns="68575" anchor="b" anchorCtr="0"/>
          <a:lstStyle>
            <a:lvl1pPr marL="0" marR="0" lvl="0" indent="0" algn="ctr" rtl="0">
              <a:lnSpc>
                <a:spcPct val="90000"/>
              </a:lnSpc>
              <a:spcBef>
                <a:spcPts val="0"/>
              </a:spcBef>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62" name="Shape 62"/>
          <p:cNvSpPr txBox="1">
            <a:spLocks noGrp="1"/>
          </p:cNvSpPr>
          <p:nvPr>
            <p:ph type="subTitle" idx="1"/>
          </p:nvPr>
        </p:nvSpPr>
        <p:spPr>
          <a:xfrm>
            <a:off x="1143000" y="2701528"/>
            <a:ext cx="6858000" cy="1241700"/>
          </a:xfrm>
          <a:prstGeom prst="rect">
            <a:avLst/>
          </a:prstGeom>
          <a:noFill/>
          <a:ln>
            <a:noFill/>
          </a:ln>
        </p:spPr>
        <p:txBody>
          <a:bodyPr wrap="square" lIns="68575" tIns="68575" rIns="68575" bIns="68575" anchor="t" anchorCtr="0"/>
          <a:lstStyle>
            <a:lvl1pPr marL="0" marR="0" lvl="0" indent="0" algn="ctr" rtl="0">
              <a:lnSpc>
                <a:spcPct val="90000"/>
              </a:lnSpc>
              <a:spcBef>
                <a:spcPts val="800"/>
              </a:spcBef>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68" name="Shape 68"/>
          <p:cNvSpPr txBox="1">
            <a:spLocks noGrp="1"/>
          </p:cNvSpPr>
          <p:nvPr>
            <p:ph type="body" idx="1"/>
          </p:nvPr>
        </p:nvSpPr>
        <p:spPr>
          <a:xfrm>
            <a:off x="628650" y="1369219"/>
            <a:ext cx="7886700" cy="32634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3888" y="1282304"/>
            <a:ext cx="7886700" cy="21396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74" name="Shape 74"/>
          <p:cNvSpPr txBox="1">
            <a:spLocks noGrp="1"/>
          </p:cNvSpPr>
          <p:nvPr>
            <p:ph type="body" idx="1"/>
          </p:nvPr>
        </p:nvSpPr>
        <p:spPr>
          <a:xfrm>
            <a:off x="623888" y="3442097"/>
            <a:ext cx="7886700" cy="1125300"/>
          </a:xfrm>
          <a:prstGeom prst="rect">
            <a:avLst/>
          </a:prstGeom>
          <a:noFill/>
          <a:ln>
            <a:noFill/>
          </a:ln>
        </p:spPr>
        <p:txBody>
          <a:bodyPr wrap="square" lIns="68575" tIns="68575" rIns="68575" bIns="68575" anchor="t" anchorCtr="0"/>
          <a:lstStyle>
            <a:lvl1pPr marL="0" marR="0" lvl="0" indent="0" algn="l" rtl="0">
              <a:lnSpc>
                <a:spcPct val="90000"/>
              </a:lnSpc>
              <a:spcBef>
                <a:spcPts val="800"/>
              </a:spcBef>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400"/>
              </a:spcBef>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400"/>
              </a:spcBef>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80" name="Shape 80"/>
          <p:cNvSpPr txBox="1">
            <a:spLocks noGrp="1"/>
          </p:cNvSpPr>
          <p:nvPr>
            <p:ph type="body" idx="1"/>
          </p:nvPr>
        </p:nvSpPr>
        <p:spPr>
          <a:xfrm>
            <a:off x="628650" y="1369219"/>
            <a:ext cx="3886200" cy="32634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629150" y="1369219"/>
            <a:ext cx="3886200" cy="32634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629841"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87" name="Shape 87"/>
          <p:cNvSpPr txBox="1">
            <a:spLocks noGrp="1"/>
          </p:cNvSpPr>
          <p:nvPr>
            <p:ph type="body" idx="1"/>
          </p:nvPr>
        </p:nvSpPr>
        <p:spPr>
          <a:xfrm>
            <a:off x="629841" y="1260872"/>
            <a:ext cx="3868500" cy="618000"/>
          </a:xfrm>
          <a:prstGeom prst="rect">
            <a:avLst/>
          </a:prstGeom>
          <a:noFill/>
          <a:ln>
            <a:noFill/>
          </a:ln>
        </p:spPr>
        <p:txBody>
          <a:bodyPr wrap="square" lIns="68575" tIns="68575" rIns="68575" bIns="68575" anchor="b" anchorCtr="0"/>
          <a:lstStyle>
            <a:lvl1pPr marL="0" marR="0" lvl="0" indent="0" algn="l" rtl="0">
              <a:lnSpc>
                <a:spcPct val="90000"/>
              </a:lnSpc>
              <a:spcBef>
                <a:spcPts val="800"/>
              </a:spcBef>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629841" y="1878806"/>
            <a:ext cx="3868500" cy="27633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629150" y="1260872"/>
            <a:ext cx="3887400" cy="618000"/>
          </a:xfrm>
          <a:prstGeom prst="rect">
            <a:avLst/>
          </a:prstGeom>
          <a:noFill/>
          <a:ln>
            <a:noFill/>
          </a:ln>
        </p:spPr>
        <p:txBody>
          <a:bodyPr wrap="square" lIns="68575" tIns="68575" rIns="68575" bIns="68575" anchor="b" anchorCtr="0"/>
          <a:lstStyle>
            <a:lvl1pPr marL="0" marR="0" lvl="0" indent="0" algn="l" rtl="0">
              <a:lnSpc>
                <a:spcPct val="90000"/>
              </a:lnSpc>
              <a:spcBef>
                <a:spcPts val="800"/>
              </a:spcBef>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629150" y="1878806"/>
            <a:ext cx="3887400" cy="27633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96" name="Shape 96"/>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29841" y="342900"/>
            <a:ext cx="2949000" cy="12003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101" name="Shape 101"/>
          <p:cNvSpPr txBox="1">
            <a:spLocks noGrp="1"/>
          </p:cNvSpPr>
          <p:nvPr>
            <p:ph type="body" idx="1"/>
          </p:nvPr>
        </p:nvSpPr>
        <p:spPr>
          <a:xfrm>
            <a:off x="3887391" y="740569"/>
            <a:ext cx="4629300" cy="3655200"/>
          </a:xfrm>
          <a:prstGeom prst="rect">
            <a:avLst/>
          </a:prstGeom>
          <a:noFill/>
          <a:ln>
            <a:noFill/>
          </a:ln>
        </p:spPr>
        <p:txBody>
          <a:bodyPr wrap="square" lIns="68575" tIns="68575" rIns="68575" bIns="68575" anchor="t" anchorCtr="0"/>
          <a:lstStyle>
            <a:lvl1pPr marL="177800" marR="0" lvl="0" indent="-25400" algn="l" rtl="0">
              <a:lnSpc>
                <a:spcPct val="90000"/>
              </a:lnSpc>
              <a:spcBef>
                <a:spcPts val="8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520700" marR="0" lvl="1" indent="-38100" algn="l" rtl="0">
              <a:lnSpc>
                <a:spcPct val="90000"/>
              </a:lnSpc>
              <a:spcBef>
                <a:spcPts val="4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863600" marR="0" lvl="2"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206500" marR="0" lvl="3"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1549400" marR="0" lvl="4"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1892300" marR="0" lvl="5"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2235200" marR="0" lvl="6"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2578100" marR="0" lvl="7"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2921000" marR="0" lvl="8"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629841" y="1543050"/>
            <a:ext cx="2949000" cy="2858700"/>
          </a:xfrm>
          <a:prstGeom prst="rect">
            <a:avLst/>
          </a:prstGeom>
          <a:noFill/>
          <a:ln>
            <a:noFill/>
          </a:ln>
        </p:spPr>
        <p:txBody>
          <a:bodyPr wrap="square" lIns="68575" tIns="68575" rIns="68575" bIns="68575" anchor="t" anchorCtr="0"/>
          <a:lstStyle>
            <a:lvl1pPr marL="0" marR="0" lvl="0" indent="0" algn="l" rtl="0">
              <a:lnSpc>
                <a:spcPct val="90000"/>
              </a:lnSpc>
              <a:spcBef>
                <a:spcPts val="800"/>
              </a:spcBef>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9841" y="342900"/>
            <a:ext cx="2949000" cy="1200300"/>
          </a:xfrm>
          <a:prstGeom prst="rect">
            <a:avLst/>
          </a:prstGeom>
          <a:noFill/>
          <a:ln>
            <a:noFill/>
          </a:ln>
        </p:spPr>
        <p:txBody>
          <a:bodyPr wrap="square" lIns="68575" tIns="68575" rIns="68575" bIns="68575" anchor="b" anchorCtr="0"/>
          <a:lstStyle>
            <a:lvl1pPr marL="0" marR="0" lvl="0" indent="0" algn="l" rtl="0">
              <a:lnSpc>
                <a:spcPct val="90000"/>
              </a:lnSpc>
              <a:spcBef>
                <a:spcPts val="0"/>
              </a:spcBef>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108" name="Shape 108"/>
          <p:cNvSpPr>
            <a:spLocks noGrp="1"/>
          </p:cNvSpPr>
          <p:nvPr>
            <p:ph type="pic" idx="2"/>
          </p:nvPr>
        </p:nvSpPr>
        <p:spPr>
          <a:xfrm>
            <a:off x="3887391" y="740569"/>
            <a:ext cx="4629300" cy="3655200"/>
          </a:xfrm>
          <a:prstGeom prst="rect">
            <a:avLst/>
          </a:prstGeom>
          <a:noFill/>
          <a:ln>
            <a:noFill/>
          </a:ln>
        </p:spPr>
        <p:txBody>
          <a:bodyPr wrap="square" lIns="68575" tIns="68575" rIns="68575" bIns="68575" anchor="t" anchorCtr="0"/>
          <a:lstStyle>
            <a:lvl1pPr marL="0" marR="0" lvl="0" indent="0" algn="l" rtl="0">
              <a:lnSpc>
                <a:spcPct val="90000"/>
              </a:lnSpc>
              <a:spcBef>
                <a:spcPts val="800"/>
              </a:spcBef>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629841" y="1543050"/>
            <a:ext cx="2949000" cy="2858700"/>
          </a:xfrm>
          <a:prstGeom prst="rect">
            <a:avLst/>
          </a:prstGeom>
          <a:noFill/>
          <a:ln>
            <a:noFill/>
          </a:ln>
        </p:spPr>
        <p:txBody>
          <a:bodyPr wrap="square" lIns="68575" tIns="68575" rIns="68575" bIns="68575" anchor="t" anchorCtr="0"/>
          <a:lstStyle>
            <a:lvl1pPr marL="0" marR="0" lvl="0" indent="0" algn="l" rtl="0">
              <a:lnSpc>
                <a:spcPct val="90000"/>
              </a:lnSpc>
              <a:spcBef>
                <a:spcPts val="800"/>
              </a:spcBef>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115" name="Shape 115"/>
          <p:cNvSpPr txBox="1">
            <a:spLocks noGrp="1"/>
          </p:cNvSpPr>
          <p:nvPr>
            <p:ph type="body" idx="1"/>
          </p:nvPr>
        </p:nvSpPr>
        <p:spPr>
          <a:xfrm rot="5400000">
            <a:off x="2940300" y="-942431"/>
            <a:ext cx="3263400" cy="78867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5350050" y="1467544"/>
            <a:ext cx="4359000" cy="19716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121" name="Shape 121"/>
          <p:cNvSpPr txBox="1">
            <a:spLocks noGrp="1"/>
          </p:cNvSpPr>
          <p:nvPr>
            <p:ph type="body" idx="1"/>
          </p:nvPr>
        </p:nvSpPr>
        <p:spPr>
          <a:xfrm rot="5400000">
            <a:off x="1349475" y="-447056"/>
            <a:ext cx="4359000" cy="58008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52" name="Shape 52"/>
          <p:cNvSpPr txBox="1">
            <a:spLocks noGrp="1"/>
          </p:cNvSpPr>
          <p:nvPr>
            <p:ph type="body" idx="1"/>
          </p:nvPr>
        </p:nvSpPr>
        <p:spPr>
          <a:xfrm>
            <a:off x="628650" y="1369219"/>
            <a:ext cx="7886700" cy="32634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ubTitle" idx="1"/>
          </p:nvPr>
        </p:nvSpPr>
        <p:spPr>
          <a:xfrm>
            <a:off x="-51750" y="2367175"/>
            <a:ext cx="9144000" cy="1692900"/>
          </a:xfrm>
          <a:prstGeom prst="rect">
            <a:avLst/>
          </a:prstGeom>
        </p:spPr>
        <p:txBody>
          <a:bodyPr wrap="square" lIns="91425" tIns="91425" rIns="91425" bIns="91425" anchor="t" anchorCtr="0">
            <a:noAutofit/>
          </a:bodyPr>
          <a:lstStyle/>
          <a:p>
            <a:pPr marL="0" lvl="0" indent="0" rtl="0">
              <a:spcBef>
                <a:spcPts val="0"/>
              </a:spcBef>
              <a:buNone/>
            </a:pPr>
            <a:r>
              <a:rPr lang="en" sz="3000">
                <a:solidFill>
                  <a:srgbClr val="FF0000"/>
                </a:solidFill>
              </a:rPr>
              <a:t>Group: Don’t Know What to Do!!!!</a:t>
            </a:r>
            <a:r>
              <a:rPr lang="en" sz="3000">
                <a:solidFill>
                  <a:srgbClr val="000000"/>
                </a:solidFill>
              </a:rPr>
              <a:t> </a:t>
            </a:r>
          </a:p>
          <a:p>
            <a:pPr marL="0" lvl="0" indent="0" rtl="0">
              <a:spcBef>
                <a:spcPts val="0"/>
              </a:spcBef>
              <a:buNone/>
            </a:pPr>
            <a:endParaRPr sz="3000">
              <a:solidFill>
                <a:srgbClr val="000000"/>
              </a:solidFill>
            </a:endParaRPr>
          </a:p>
          <a:p>
            <a:pPr marL="0" lvl="0" indent="0" rtl="0">
              <a:spcBef>
                <a:spcPts val="0"/>
              </a:spcBef>
              <a:buNone/>
            </a:pPr>
            <a:r>
              <a:rPr lang="en" sz="3000">
                <a:solidFill>
                  <a:srgbClr val="000000"/>
                </a:solidFill>
              </a:rPr>
              <a:t>Team members: Edna, Fernando, Henrique</a:t>
            </a:r>
          </a:p>
        </p:txBody>
      </p:sp>
      <p:sp>
        <p:nvSpPr>
          <p:cNvPr id="130" name="Shape 130"/>
          <p:cNvSpPr txBox="1"/>
          <p:nvPr/>
        </p:nvSpPr>
        <p:spPr>
          <a:xfrm>
            <a:off x="94950" y="863475"/>
            <a:ext cx="8997300" cy="1060800"/>
          </a:xfrm>
          <a:prstGeom prst="rect">
            <a:avLst/>
          </a:prstGeom>
          <a:noFill/>
          <a:ln>
            <a:noFill/>
          </a:ln>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sz="1100" b="1">
                <a:solidFill>
                  <a:schemeClr val="dk1"/>
                </a:solidFill>
              </a:rPr>
              <a:t>Junyi Chen</a:t>
            </a:r>
            <a:r>
              <a:rPr lang="en" sz="1100" b="1" baseline="30000">
                <a:solidFill>
                  <a:schemeClr val="dk1"/>
                </a:solidFill>
              </a:rPr>
              <a:t>1+</a:t>
            </a:r>
            <a:r>
              <a:rPr lang="en" sz="1100" b="1">
                <a:solidFill>
                  <a:schemeClr val="dk1"/>
                </a:solidFill>
              </a:rPr>
              <a:t>, Nicholas Strieder</a:t>
            </a:r>
            <a:r>
              <a:rPr lang="en" sz="1100" b="1" baseline="30000">
                <a:solidFill>
                  <a:schemeClr val="dk1"/>
                </a:solidFill>
              </a:rPr>
              <a:t>2+</a:t>
            </a:r>
            <a:r>
              <a:rPr lang="en" sz="1100" b="1">
                <a:solidFill>
                  <a:schemeClr val="dk1"/>
                </a:solidFill>
              </a:rPr>
              <a:t>, Nadia G. Krohn</a:t>
            </a:r>
            <a:r>
              <a:rPr lang="en" sz="1100" b="1" baseline="30000">
                <a:solidFill>
                  <a:schemeClr val="dk1"/>
                </a:solidFill>
              </a:rPr>
              <a:t>1,3</a:t>
            </a:r>
            <a:r>
              <a:rPr lang="en" sz="1100" b="1">
                <a:solidFill>
                  <a:schemeClr val="dk1"/>
                </a:solidFill>
              </a:rPr>
              <a:t>, Philipp Cyprys</a:t>
            </a:r>
            <a:r>
              <a:rPr lang="en" sz="1100" b="1" baseline="30000">
                <a:solidFill>
                  <a:schemeClr val="dk1"/>
                </a:solidFill>
              </a:rPr>
              <a:t>1</a:t>
            </a:r>
            <a:r>
              <a:rPr lang="en" sz="1100" b="1">
                <a:solidFill>
                  <a:schemeClr val="dk1"/>
                </a:solidFill>
              </a:rPr>
              <a:t>, Stefanie Sprunck</a:t>
            </a:r>
            <a:r>
              <a:rPr lang="en" sz="1100" b="1" baseline="30000">
                <a:solidFill>
                  <a:schemeClr val="dk1"/>
                </a:solidFill>
              </a:rPr>
              <a:t>1</a:t>
            </a:r>
            <a:r>
              <a:rPr lang="en" sz="1100" b="1">
                <a:solidFill>
                  <a:schemeClr val="dk1"/>
                </a:solidFill>
              </a:rPr>
              <a:t>, Julia C. Engelmann</a:t>
            </a:r>
            <a:r>
              <a:rPr lang="en" sz="1100" b="1" baseline="30000">
                <a:solidFill>
                  <a:schemeClr val="dk1"/>
                </a:solidFill>
              </a:rPr>
              <a:t>2</a:t>
            </a:r>
            <a:r>
              <a:rPr lang="en" sz="1100" b="1">
                <a:solidFill>
                  <a:schemeClr val="dk1"/>
                </a:solidFill>
              </a:rPr>
              <a:t>, and Thomas Dresselhaus</a:t>
            </a:r>
            <a:r>
              <a:rPr lang="en" sz="1100" b="1" baseline="30000">
                <a:solidFill>
                  <a:schemeClr val="dk1"/>
                </a:solidFill>
              </a:rPr>
              <a:t>1*</a:t>
            </a:r>
          </a:p>
          <a:p>
            <a:pPr marL="0" lvl="0" indent="-69850" rtl="0">
              <a:lnSpc>
                <a:spcPct val="115000"/>
              </a:lnSpc>
              <a:spcBef>
                <a:spcPts val="0"/>
              </a:spcBef>
              <a:buClr>
                <a:schemeClr val="dk1"/>
              </a:buClr>
              <a:buSzPts val="1100"/>
              <a:buFont typeface="Arial"/>
              <a:buNone/>
            </a:pPr>
            <a:r>
              <a:rPr lang="en" sz="1100" baseline="30000">
                <a:solidFill>
                  <a:schemeClr val="dk1"/>
                </a:solidFill>
              </a:rPr>
              <a:t>1</a:t>
            </a:r>
            <a:r>
              <a:rPr lang="en" sz="1100">
                <a:solidFill>
                  <a:schemeClr val="dk1"/>
                </a:solidFill>
              </a:rPr>
              <a:t>Cell Biology and Plant Biochemistry, Biochemie-Zentrum Regensburg, University of Regensburg, 93053 Regensburg, Germany.</a:t>
            </a:r>
          </a:p>
          <a:p>
            <a:pPr marL="0" lvl="0" indent="-69850" rtl="0">
              <a:lnSpc>
                <a:spcPct val="115000"/>
              </a:lnSpc>
              <a:spcBef>
                <a:spcPts val="0"/>
              </a:spcBef>
              <a:buClr>
                <a:schemeClr val="dk1"/>
              </a:buClr>
              <a:buSzPts val="1100"/>
              <a:buFont typeface="Arial"/>
              <a:buNone/>
            </a:pPr>
            <a:r>
              <a:rPr lang="en" sz="1100" baseline="30000">
                <a:solidFill>
                  <a:schemeClr val="dk1"/>
                </a:solidFill>
              </a:rPr>
              <a:t>2</a:t>
            </a:r>
            <a:r>
              <a:rPr lang="en" sz="1100">
                <a:solidFill>
                  <a:schemeClr val="dk1"/>
                </a:solidFill>
              </a:rPr>
              <a:t>Institute of Functional Genomics, University of Regensburg, 93053 Regensburg, Germany.</a:t>
            </a:r>
          </a:p>
          <a:p>
            <a:pPr marL="0" lvl="0" indent="-69850" rtl="0">
              <a:lnSpc>
                <a:spcPct val="115000"/>
              </a:lnSpc>
              <a:spcBef>
                <a:spcPts val="0"/>
              </a:spcBef>
              <a:buClr>
                <a:schemeClr val="dk1"/>
              </a:buClr>
              <a:buSzPts val="1100"/>
              <a:buFont typeface="Arial"/>
              <a:buNone/>
            </a:pPr>
            <a:r>
              <a:rPr lang="en" sz="1100" baseline="30000">
                <a:solidFill>
                  <a:schemeClr val="dk1"/>
                </a:solidFill>
              </a:rPr>
              <a:t>3</a:t>
            </a:r>
            <a:r>
              <a:rPr lang="en" sz="1100">
                <a:solidFill>
                  <a:schemeClr val="dk1"/>
                </a:solidFill>
              </a:rPr>
              <a:t>Present address: Department of Agriculture, Regional Campus of Umuarama, State University of Maringa, 87507-190, Umuarama, PR, Brazil.</a:t>
            </a:r>
          </a:p>
        </p:txBody>
      </p:sp>
      <p:sp>
        <p:nvSpPr>
          <p:cNvPr id="131" name="Shape 131"/>
          <p:cNvSpPr txBox="1"/>
          <p:nvPr/>
        </p:nvSpPr>
        <p:spPr>
          <a:xfrm>
            <a:off x="0" y="244025"/>
            <a:ext cx="9144000" cy="760200"/>
          </a:xfrm>
          <a:prstGeom prst="rect">
            <a:avLst/>
          </a:prstGeom>
          <a:noFill/>
          <a:ln>
            <a:noFill/>
          </a:ln>
        </p:spPr>
        <p:txBody>
          <a:bodyPr wrap="square" lIns="91425" tIns="91425" rIns="91425" bIns="91425" anchor="t" anchorCtr="0">
            <a:noAutofit/>
          </a:bodyPr>
          <a:lstStyle/>
          <a:p>
            <a:pPr marL="0" lvl="0" indent="-69850" algn="ctr" rtl="0">
              <a:lnSpc>
                <a:spcPct val="115000"/>
              </a:lnSpc>
              <a:spcBef>
                <a:spcPts val="0"/>
              </a:spcBef>
              <a:buClr>
                <a:schemeClr val="dk1"/>
              </a:buClr>
              <a:buSzPts val="1100"/>
              <a:buFont typeface="Arial"/>
              <a:buNone/>
            </a:pPr>
            <a:r>
              <a:rPr lang="en" sz="2100" b="1">
                <a:solidFill>
                  <a:schemeClr val="dk1"/>
                </a:solidFill>
              </a:rPr>
              <a:t>Zygotic Genome Activation Occurs Shortly After Fertilization in Maize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p:nvPr/>
        </p:nvSpPr>
        <p:spPr>
          <a:xfrm>
            <a:off x="0" y="94918"/>
            <a:ext cx="9144000" cy="473100"/>
          </a:xfrm>
          <a:prstGeom prst="rect">
            <a:avLst/>
          </a:prstGeom>
          <a:noFill/>
          <a:ln>
            <a:noFill/>
          </a:ln>
        </p:spPr>
        <p:txBody>
          <a:bodyPr wrap="square" lIns="68575" tIns="34275" rIns="68575" bIns="34275" anchor="t" anchorCtr="0">
            <a:noAutofit/>
          </a:bodyPr>
          <a:lstStyle/>
          <a:p>
            <a:pPr marL="0" marR="0" lvl="0" indent="0" rtl="0">
              <a:spcBef>
                <a:spcPts val="0"/>
              </a:spcBef>
              <a:buNone/>
            </a:pPr>
            <a:r>
              <a:rPr lang="en" sz="2600" b="1" u="sng">
                <a:solidFill>
                  <a:schemeClr val="dk1"/>
                </a:solidFill>
                <a:latin typeface="Calibri"/>
                <a:ea typeface="Calibri"/>
                <a:cs typeface="Calibri"/>
                <a:sym typeface="Calibri"/>
              </a:rPr>
              <a:t>Results - Figure 1</a:t>
            </a:r>
          </a:p>
        </p:txBody>
      </p:sp>
      <p:pic>
        <p:nvPicPr>
          <p:cNvPr id="251" name="Shape 251"/>
          <p:cNvPicPr preferRelativeResize="0"/>
          <p:nvPr/>
        </p:nvPicPr>
        <p:blipFill rotWithShape="1">
          <a:blip r:embed="rId3">
            <a:alphaModFix/>
          </a:blip>
          <a:srcRect l="64225" t="34718" r="17723" b="24617"/>
          <a:stretch/>
        </p:blipFill>
        <p:spPr>
          <a:xfrm>
            <a:off x="153550" y="654975"/>
            <a:ext cx="4039949" cy="3080724"/>
          </a:xfrm>
          <a:prstGeom prst="rect">
            <a:avLst/>
          </a:prstGeom>
          <a:noFill/>
          <a:ln w="19050" cap="flat" cmpd="sng">
            <a:solidFill>
              <a:schemeClr val="dk2"/>
            </a:solidFill>
            <a:prstDash val="solid"/>
            <a:round/>
            <a:headEnd type="none" w="med" len="med"/>
            <a:tailEnd type="none" w="med" len="med"/>
          </a:ln>
        </p:spPr>
      </p:pic>
      <p:pic>
        <p:nvPicPr>
          <p:cNvPr id="252" name="Shape 252"/>
          <p:cNvPicPr preferRelativeResize="0"/>
          <p:nvPr/>
        </p:nvPicPr>
        <p:blipFill rotWithShape="1">
          <a:blip r:embed="rId4">
            <a:alphaModFix/>
          </a:blip>
          <a:srcRect t="2351" b="7216"/>
          <a:stretch/>
        </p:blipFill>
        <p:spPr>
          <a:xfrm>
            <a:off x="4285850" y="654975"/>
            <a:ext cx="4733950" cy="3080725"/>
          </a:xfrm>
          <a:prstGeom prst="rect">
            <a:avLst/>
          </a:prstGeom>
          <a:noFill/>
          <a:ln w="19050" cap="flat" cmpd="sng">
            <a:solidFill>
              <a:srgbClr val="00FF00"/>
            </a:solidFill>
            <a:prstDash val="solid"/>
            <a:round/>
            <a:headEnd type="none" w="med" len="med"/>
            <a:tailEnd type="none" w="med" len="med"/>
          </a:ln>
        </p:spPr>
      </p:pic>
      <p:sp>
        <p:nvSpPr>
          <p:cNvPr id="253" name="Shape 253"/>
          <p:cNvSpPr txBox="1"/>
          <p:nvPr/>
        </p:nvSpPr>
        <p:spPr>
          <a:xfrm>
            <a:off x="-48050" y="4164625"/>
            <a:ext cx="9144000" cy="921300"/>
          </a:xfrm>
          <a:prstGeom prst="rect">
            <a:avLst/>
          </a:prstGeom>
          <a:noFill/>
          <a:ln>
            <a:noFill/>
          </a:ln>
        </p:spPr>
        <p:txBody>
          <a:bodyPr wrap="square" lIns="91425" tIns="91425" rIns="91425" bIns="91425" anchor="t" anchorCtr="0">
            <a:noAutofit/>
          </a:bodyPr>
          <a:lstStyle/>
          <a:p>
            <a:pPr marL="0" lvl="0" indent="0" algn="just">
              <a:spcBef>
                <a:spcPts val="0"/>
              </a:spcBef>
              <a:buNone/>
            </a:pPr>
            <a:r>
              <a:rPr lang="en" b="1"/>
              <a:t>Figure 1. Time course of zygote development and validation of RNA-Seq data. (I)</a:t>
            </a:r>
            <a:r>
              <a:rPr lang="en"/>
              <a:t> Validation of RNA-Seq data with known genes, as indicated. Top row: Genes preferentially expressed in sperm cells; middle row: Genes highly expressed in egg cells and downregulated after fertilization; bottom row: Expression of cell cycle regulators. Transcript levels are shown as TPM (transcripts per million) values (means ± SD) of three biological replicates.</a:t>
            </a:r>
          </a:p>
          <a:p>
            <a:pPr marL="0" lvl="0" indent="0" algn="just">
              <a:spcBef>
                <a:spcPts val="0"/>
              </a:spcBef>
              <a:buNone/>
            </a:pPr>
            <a:endParaRPr/>
          </a:p>
        </p:txBody>
      </p:sp>
      <p:pic>
        <p:nvPicPr>
          <p:cNvPr id="254" name="Shape 254"/>
          <p:cNvPicPr preferRelativeResize="0"/>
          <p:nvPr/>
        </p:nvPicPr>
        <p:blipFill rotWithShape="1">
          <a:blip r:embed="rId5">
            <a:alphaModFix/>
          </a:blip>
          <a:srcRect t="14112" b="12610"/>
          <a:stretch/>
        </p:blipFill>
        <p:spPr>
          <a:xfrm>
            <a:off x="2614875" y="3775100"/>
            <a:ext cx="3736375" cy="47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500" y="0"/>
            <a:ext cx="8520600" cy="572700"/>
          </a:xfrm>
          <a:prstGeom prst="rect">
            <a:avLst/>
          </a:prstGeom>
        </p:spPr>
        <p:txBody>
          <a:bodyPr wrap="square" lIns="91425" tIns="91425" rIns="91425" bIns="91425" anchor="t" anchorCtr="0">
            <a:noAutofit/>
          </a:bodyPr>
          <a:lstStyle/>
          <a:p>
            <a:pPr marL="0" lvl="0" indent="0">
              <a:spcBef>
                <a:spcPts val="0"/>
              </a:spcBef>
              <a:buNone/>
            </a:pPr>
            <a:r>
              <a:rPr lang="en" sz="2600" b="1" u="sng">
                <a:latin typeface="Calibri"/>
                <a:ea typeface="Calibri"/>
                <a:cs typeface="Calibri"/>
                <a:sym typeface="Calibri"/>
              </a:rPr>
              <a:t>Results - Figure 2</a:t>
            </a:r>
          </a:p>
        </p:txBody>
      </p:sp>
      <p:pic>
        <p:nvPicPr>
          <p:cNvPr id="260" name="Shape 260"/>
          <p:cNvPicPr preferRelativeResize="0"/>
          <p:nvPr/>
        </p:nvPicPr>
        <p:blipFill rotWithShape="1">
          <a:blip r:embed="rId3">
            <a:alphaModFix/>
          </a:blip>
          <a:srcRect l="8916" t="19328" r="51186"/>
          <a:stretch/>
        </p:blipFill>
        <p:spPr>
          <a:xfrm>
            <a:off x="500" y="534175"/>
            <a:ext cx="2469776" cy="2205250"/>
          </a:xfrm>
          <a:prstGeom prst="rect">
            <a:avLst/>
          </a:prstGeom>
          <a:noFill/>
          <a:ln w="19050" cap="flat" cmpd="sng">
            <a:solidFill>
              <a:srgbClr val="000000"/>
            </a:solidFill>
            <a:prstDash val="solid"/>
            <a:round/>
            <a:headEnd type="none" w="med" len="med"/>
            <a:tailEnd type="none" w="med" len="med"/>
          </a:ln>
        </p:spPr>
      </p:pic>
      <p:pic>
        <p:nvPicPr>
          <p:cNvPr id="261" name="Shape 261"/>
          <p:cNvPicPr preferRelativeResize="0"/>
          <p:nvPr/>
        </p:nvPicPr>
        <p:blipFill rotWithShape="1">
          <a:blip r:embed="rId4">
            <a:alphaModFix/>
          </a:blip>
          <a:srcRect r="32065" b="77024"/>
          <a:stretch/>
        </p:blipFill>
        <p:spPr>
          <a:xfrm>
            <a:off x="2604275" y="555600"/>
            <a:ext cx="2278125" cy="2205250"/>
          </a:xfrm>
          <a:prstGeom prst="rect">
            <a:avLst/>
          </a:prstGeom>
          <a:noFill/>
          <a:ln w="19050" cap="flat" cmpd="sng">
            <a:solidFill>
              <a:srgbClr val="00FF00"/>
            </a:solidFill>
            <a:prstDash val="solid"/>
            <a:round/>
            <a:headEnd type="none" w="med" len="med"/>
            <a:tailEnd type="none" w="med" len="med"/>
          </a:ln>
        </p:spPr>
      </p:pic>
      <p:pic>
        <p:nvPicPr>
          <p:cNvPr id="262" name="Shape 262"/>
          <p:cNvPicPr preferRelativeResize="0"/>
          <p:nvPr/>
        </p:nvPicPr>
        <p:blipFill rotWithShape="1">
          <a:blip r:embed="rId5">
            <a:alphaModFix/>
          </a:blip>
          <a:srcRect l="3110" r="25373" b="77374"/>
          <a:stretch/>
        </p:blipFill>
        <p:spPr>
          <a:xfrm>
            <a:off x="2604275" y="2889200"/>
            <a:ext cx="2278125" cy="2254300"/>
          </a:xfrm>
          <a:prstGeom prst="rect">
            <a:avLst/>
          </a:prstGeom>
          <a:noFill/>
          <a:ln w="19050" cap="flat" cmpd="sng">
            <a:solidFill>
              <a:srgbClr val="00FF00"/>
            </a:solidFill>
            <a:prstDash val="solid"/>
            <a:round/>
            <a:headEnd type="none" w="med" len="med"/>
            <a:tailEnd type="none" w="med" len="med"/>
          </a:ln>
        </p:spPr>
      </p:pic>
      <p:pic>
        <p:nvPicPr>
          <p:cNvPr id="263" name="Shape 263"/>
          <p:cNvPicPr preferRelativeResize="0"/>
          <p:nvPr/>
        </p:nvPicPr>
        <p:blipFill rotWithShape="1">
          <a:blip r:embed="rId3">
            <a:alphaModFix/>
          </a:blip>
          <a:srcRect l="48938" t="17532" r="13804"/>
          <a:stretch/>
        </p:blipFill>
        <p:spPr>
          <a:xfrm>
            <a:off x="0" y="2889200"/>
            <a:ext cx="2469776" cy="2254300"/>
          </a:xfrm>
          <a:prstGeom prst="rect">
            <a:avLst/>
          </a:prstGeom>
          <a:noFill/>
          <a:ln w="19050" cap="flat" cmpd="sng">
            <a:solidFill>
              <a:srgbClr val="000000"/>
            </a:solidFill>
            <a:prstDash val="solid"/>
            <a:round/>
            <a:headEnd type="none" w="med" len="med"/>
            <a:tailEnd type="none" w="med" len="med"/>
          </a:ln>
        </p:spPr>
      </p:pic>
      <p:sp>
        <p:nvSpPr>
          <p:cNvPr id="264" name="Shape 264"/>
          <p:cNvSpPr txBox="1"/>
          <p:nvPr/>
        </p:nvSpPr>
        <p:spPr>
          <a:xfrm>
            <a:off x="5016900" y="3558925"/>
            <a:ext cx="4020000" cy="1463700"/>
          </a:xfrm>
          <a:prstGeom prst="rect">
            <a:avLst/>
          </a:prstGeom>
          <a:noFill/>
          <a:ln>
            <a:noFill/>
          </a:ln>
        </p:spPr>
        <p:txBody>
          <a:bodyPr wrap="square" lIns="91425" tIns="91425" rIns="91425" bIns="91425" anchor="t" anchorCtr="0">
            <a:noAutofit/>
          </a:bodyPr>
          <a:lstStyle/>
          <a:p>
            <a:pPr marL="0" lvl="0" indent="0">
              <a:spcBef>
                <a:spcPts val="0"/>
              </a:spcBef>
              <a:buNone/>
            </a:pPr>
            <a:r>
              <a:rPr lang="en" b="1"/>
              <a:t>Figure 2. Heatmap showing a comparison of the 80 most highly expressed genes in maize gametes and their predicted orthologs in the corresponding rice gametes. (A) </a:t>
            </a:r>
            <a:r>
              <a:rPr lang="en"/>
              <a:t>TOP80 most highly expressed genes in maize sperm cells and</a:t>
            </a:r>
            <a:r>
              <a:rPr lang="en" b="1"/>
              <a:t> (B) </a:t>
            </a:r>
            <a:r>
              <a:rPr lang="en"/>
              <a:t>TOP80 genes in maize egg cells.</a:t>
            </a:r>
          </a:p>
        </p:txBody>
      </p:sp>
      <p:pic>
        <p:nvPicPr>
          <p:cNvPr id="265" name="Shape 265"/>
          <p:cNvPicPr preferRelativeResize="0"/>
          <p:nvPr/>
        </p:nvPicPr>
        <p:blipFill rotWithShape="1">
          <a:blip r:embed="rId6">
            <a:alphaModFix/>
          </a:blip>
          <a:srcRect/>
          <a:stretch/>
        </p:blipFill>
        <p:spPr>
          <a:xfrm>
            <a:off x="5158500" y="572688"/>
            <a:ext cx="1142975" cy="723900"/>
          </a:xfrm>
          <a:prstGeom prst="rect">
            <a:avLst/>
          </a:prstGeom>
          <a:noFill/>
          <a:ln w="19050" cap="flat" cmpd="sng">
            <a:solidFill>
              <a:srgbClr val="000000"/>
            </a:solidFill>
            <a:prstDash val="solid"/>
            <a:round/>
            <a:headEnd type="none" w="med" len="med"/>
            <a:tailEnd type="none" w="med" len="med"/>
          </a:ln>
          <a:effectLst>
            <a:outerShdw blurRad="57150" dist="19050" dir="5400000" algn="bl" rotWithShape="0">
              <a:srgbClr val="000000">
                <a:alpha val="50000"/>
              </a:srgbClr>
            </a:outerShdw>
          </a:effectLst>
        </p:spPr>
      </p:pic>
      <p:pic>
        <p:nvPicPr>
          <p:cNvPr id="266" name="Shape 266"/>
          <p:cNvPicPr preferRelativeResize="0"/>
          <p:nvPr/>
        </p:nvPicPr>
        <p:blipFill rotWithShape="1">
          <a:blip r:embed="rId5">
            <a:alphaModFix/>
          </a:blip>
          <a:srcRect l="72017" t="397" b="82535"/>
          <a:stretch/>
        </p:blipFill>
        <p:spPr>
          <a:xfrm>
            <a:off x="5158497" y="1486497"/>
            <a:ext cx="902375" cy="1713976"/>
          </a:xfrm>
          <a:prstGeom prst="rect">
            <a:avLst/>
          </a:prstGeom>
          <a:noFill/>
          <a:ln w="19050" cap="flat" cmpd="sng">
            <a:solidFill>
              <a:srgbClr val="00FF00"/>
            </a:solidFill>
            <a:prstDash val="solid"/>
            <a:round/>
            <a:headEnd type="none" w="med" len="med"/>
            <a:tailEnd type="none" w="med" len="med"/>
          </a:ln>
        </p:spPr>
      </p:pic>
      <p:pic>
        <p:nvPicPr>
          <p:cNvPr id="267" name="Shape 267"/>
          <p:cNvPicPr preferRelativeResize="0"/>
          <p:nvPr/>
        </p:nvPicPr>
        <p:blipFill rotWithShape="1">
          <a:blip r:embed="rId7">
            <a:alphaModFix/>
          </a:blip>
          <a:srcRect t="14112" r="64649" b="12610"/>
          <a:stretch/>
        </p:blipFill>
        <p:spPr>
          <a:xfrm>
            <a:off x="6989450" y="1583625"/>
            <a:ext cx="1320850" cy="473100"/>
          </a:xfrm>
          <a:prstGeom prst="rect">
            <a:avLst/>
          </a:prstGeom>
          <a:noFill/>
          <a:ln>
            <a:noFill/>
          </a:ln>
        </p:spPr>
      </p:pic>
      <p:pic>
        <p:nvPicPr>
          <p:cNvPr id="268" name="Shape 268"/>
          <p:cNvPicPr preferRelativeResize="0"/>
          <p:nvPr/>
        </p:nvPicPr>
        <p:blipFill rotWithShape="1">
          <a:blip r:embed="rId7">
            <a:alphaModFix/>
          </a:blip>
          <a:srcRect l="52500" t="14112" b="12610"/>
          <a:stretch/>
        </p:blipFill>
        <p:spPr>
          <a:xfrm>
            <a:off x="6989450" y="2056725"/>
            <a:ext cx="1774725" cy="47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l="9317" r="9585" b="7885"/>
          <a:stretch/>
        </p:blipFill>
        <p:spPr>
          <a:xfrm>
            <a:off x="4535800" y="617350"/>
            <a:ext cx="4426001" cy="2879349"/>
          </a:xfrm>
          <a:prstGeom prst="rect">
            <a:avLst/>
          </a:prstGeom>
          <a:noFill/>
          <a:ln w="19050" cap="flat" cmpd="sng">
            <a:solidFill>
              <a:srgbClr val="00FF00"/>
            </a:solidFill>
            <a:prstDash val="solid"/>
            <a:round/>
            <a:headEnd type="none" w="med" len="med"/>
            <a:tailEnd type="none" w="med" len="med"/>
          </a:ln>
        </p:spPr>
      </p:pic>
      <p:pic>
        <p:nvPicPr>
          <p:cNvPr id="274" name="Shape 274"/>
          <p:cNvPicPr preferRelativeResize="0"/>
          <p:nvPr/>
        </p:nvPicPr>
        <p:blipFill>
          <a:blip r:embed="rId4">
            <a:alphaModFix/>
          </a:blip>
          <a:stretch>
            <a:fillRect/>
          </a:stretch>
        </p:blipFill>
        <p:spPr>
          <a:xfrm>
            <a:off x="296350" y="617350"/>
            <a:ext cx="4121175" cy="2879350"/>
          </a:xfrm>
          <a:prstGeom prst="rect">
            <a:avLst/>
          </a:prstGeom>
          <a:noFill/>
          <a:ln w="19050" cap="flat" cmpd="sng">
            <a:solidFill>
              <a:srgbClr val="000000"/>
            </a:solidFill>
            <a:prstDash val="solid"/>
            <a:round/>
            <a:headEnd type="none" w="med" len="med"/>
            <a:tailEnd type="none" w="med" len="med"/>
          </a:ln>
        </p:spPr>
      </p:pic>
      <p:sp>
        <p:nvSpPr>
          <p:cNvPr id="275" name="Shape 275"/>
          <p:cNvSpPr txBox="1">
            <a:spLocks noGrp="1"/>
          </p:cNvSpPr>
          <p:nvPr>
            <p:ph type="title"/>
          </p:nvPr>
        </p:nvSpPr>
        <p:spPr>
          <a:xfrm>
            <a:off x="500" y="0"/>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600" b="1" u="sng">
                <a:latin typeface="Calibri"/>
                <a:ea typeface="Calibri"/>
                <a:cs typeface="Calibri"/>
                <a:sym typeface="Calibri"/>
              </a:rPr>
              <a:t>Results - Figure 3</a:t>
            </a:r>
          </a:p>
        </p:txBody>
      </p:sp>
      <p:sp>
        <p:nvSpPr>
          <p:cNvPr id="276" name="Shape 276"/>
          <p:cNvSpPr txBox="1"/>
          <p:nvPr/>
        </p:nvSpPr>
        <p:spPr>
          <a:xfrm>
            <a:off x="25325" y="4087400"/>
            <a:ext cx="9118800" cy="903600"/>
          </a:xfrm>
          <a:prstGeom prst="rect">
            <a:avLst/>
          </a:prstGeom>
          <a:noFill/>
          <a:ln>
            <a:noFill/>
          </a:ln>
        </p:spPr>
        <p:txBody>
          <a:bodyPr wrap="square" lIns="91425" tIns="91425" rIns="91425" bIns="91425" anchor="t" anchorCtr="0">
            <a:noAutofit/>
          </a:bodyPr>
          <a:lstStyle/>
          <a:p>
            <a:pPr marL="0" lvl="0" indent="-69850" algn="just">
              <a:spcBef>
                <a:spcPts val="0"/>
              </a:spcBef>
              <a:buClr>
                <a:schemeClr val="dk1"/>
              </a:buClr>
              <a:buSzPts val="1100"/>
              <a:buFont typeface="Arial"/>
              <a:buNone/>
            </a:pPr>
            <a:r>
              <a:rPr lang="en" b="1"/>
              <a:t>Figure 3. Expression of major chromatin structure protein genes in maize gametes, zygotes, and daughter cells. </a:t>
            </a:r>
            <a:r>
              <a:rPr lang="en"/>
              <a:t>(A) Histone H1, (B) histone H3, (C) histone H4, (D) histone H2A, (E) histone H2B, and (F) high mobility group protein Hmgd1. All significantly expressed genes of the various gene families are presented. Transcript levels in the cells indicated are given as TPM values (means ± SD).</a:t>
            </a:r>
          </a:p>
          <a:p>
            <a:pPr marL="0" lvl="0" indent="0">
              <a:spcBef>
                <a:spcPts val="0"/>
              </a:spcBef>
              <a:buNone/>
            </a:pPr>
            <a:endParaRPr sz="1200"/>
          </a:p>
        </p:txBody>
      </p:sp>
      <p:pic>
        <p:nvPicPr>
          <p:cNvPr id="277" name="Shape 277"/>
          <p:cNvPicPr preferRelativeResize="0"/>
          <p:nvPr/>
        </p:nvPicPr>
        <p:blipFill rotWithShape="1">
          <a:blip r:embed="rId5">
            <a:alphaModFix/>
          </a:blip>
          <a:srcRect t="14112" r="5873" b="12610"/>
          <a:stretch/>
        </p:blipFill>
        <p:spPr>
          <a:xfrm>
            <a:off x="2885525" y="3614300"/>
            <a:ext cx="3516775" cy="47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p:nvPr/>
        </p:nvSpPr>
        <p:spPr>
          <a:xfrm>
            <a:off x="1427175" y="339125"/>
            <a:ext cx="4069500" cy="4749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283" name="Shape 283"/>
          <p:cNvPicPr preferRelativeResize="0"/>
          <p:nvPr/>
        </p:nvPicPr>
        <p:blipFill>
          <a:blip r:embed="rId3">
            <a:alphaModFix/>
          </a:blip>
          <a:stretch>
            <a:fillRect/>
          </a:stretch>
        </p:blipFill>
        <p:spPr>
          <a:xfrm>
            <a:off x="3443850" y="559425"/>
            <a:ext cx="5000124" cy="3084324"/>
          </a:xfrm>
          <a:prstGeom prst="rect">
            <a:avLst/>
          </a:prstGeom>
          <a:noFill/>
          <a:ln w="19050" cap="flat" cmpd="sng">
            <a:solidFill>
              <a:srgbClr val="00FF00"/>
            </a:solidFill>
            <a:prstDash val="solid"/>
            <a:round/>
            <a:headEnd type="none" w="med" len="med"/>
            <a:tailEnd type="none" w="med" len="med"/>
          </a:ln>
        </p:spPr>
      </p:pic>
      <p:sp>
        <p:nvSpPr>
          <p:cNvPr id="284" name="Shape 284"/>
          <p:cNvSpPr txBox="1">
            <a:spLocks noGrp="1"/>
          </p:cNvSpPr>
          <p:nvPr>
            <p:ph type="title"/>
          </p:nvPr>
        </p:nvSpPr>
        <p:spPr>
          <a:xfrm>
            <a:off x="500" y="0"/>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600" b="1" u="sng">
                <a:latin typeface="Calibri"/>
                <a:ea typeface="Calibri"/>
                <a:cs typeface="Calibri"/>
                <a:sym typeface="Calibri"/>
              </a:rPr>
              <a:t>Results - Figure 4E</a:t>
            </a:r>
          </a:p>
        </p:txBody>
      </p:sp>
      <p:pic>
        <p:nvPicPr>
          <p:cNvPr id="285" name="Shape 285"/>
          <p:cNvPicPr preferRelativeResize="0"/>
          <p:nvPr/>
        </p:nvPicPr>
        <p:blipFill>
          <a:blip r:embed="rId4">
            <a:alphaModFix/>
          </a:blip>
          <a:stretch>
            <a:fillRect/>
          </a:stretch>
        </p:blipFill>
        <p:spPr>
          <a:xfrm>
            <a:off x="309900" y="559413"/>
            <a:ext cx="2947963" cy="4024675"/>
          </a:xfrm>
          <a:prstGeom prst="rect">
            <a:avLst/>
          </a:prstGeom>
          <a:noFill/>
          <a:ln w="19050" cap="flat" cmpd="sng">
            <a:solidFill>
              <a:schemeClr val="dk2"/>
            </a:solidFill>
            <a:prstDash val="solid"/>
            <a:round/>
            <a:headEnd type="none" w="med" len="med"/>
            <a:tailEnd type="none" w="med" len="med"/>
          </a:ln>
        </p:spPr>
      </p:pic>
      <p:sp>
        <p:nvSpPr>
          <p:cNvPr id="286" name="Shape 286"/>
          <p:cNvSpPr txBox="1"/>
          <p:nvPr/>
        </p:nvSpPr>
        <p:spPr>
          <a:xfrm>
            <a:off x="3347450" y="3704100"/>
            <a:ext cx="5706600" cy="1224900"/>
          </a:xfrm>
          <a:prstGeom prst="rect">
            <a:avLst/>
          </a:prstGeom>
          <a:noFill/>
          <a:ln>
            <a:noFill/>
          </a:ln>
        </p:spPr>
        <p:txBody>
          <a:bodyPr wrap="square" lIns="91425" tIns="91425" rIns="91425" bIns="91425" anchor="t" anchorCtr="0">
            <a:noAutofit/>
          </a:bodyPr>
          <a:lstStyle/>
          <a:p>
            <a:pPr marL="0" lvl="0" indent="0" algn="just">
              <a:spcBef>
                <a:spcPts val="0"/>
              </a:spcBef>
              <a:buNone/>
            </a:pPr>
            <a:r>
              <a:rPr lang="en" sz="1200" b="1"/>
              <a:t>Figure 4. Gene expression dynamics in maize gametes, zygotes, and two-celled pro-embryo cells. (E) </a:t>
            </a:r>
            <a:r>
              <a:rPr lang="en" sz="1200"/>
              <a:t>Selected gene expression profiles across the specific cell types analyzed. The Pearson correlation (&gt;0.9) of square root transformed TPM values per gene and binary profile vectors were used to identify genes belonging to a specific profile. The total number of genes including TFs contained in each profile is shown at the bottom. The mean expression level of all genes per specific cell type is plotted in each profile (black line).</a:t>
            </a:r>
          </a:p>
          <a:p>
            <a:pPr marL="0" lvl="0" indent="0">
              <a:spcBef>
                <a:spcPts val="0"/>
              </a:spcBef>
              <a:buNone/>
            </a:pPr>
            <a:endParaRPr/>
          </a:p>
        </p:txBody>
      </p:sp>
      <p:pic>
        <p:nvPicPr>
          <p:cNvPr id="287" name="Shape 287"/>
          <p:cNvPicPr preferRelativeResize="0"/>
          <p:nvPr/>
        </p:nvPicPr>
        <p:blipFill rotWithShape="1">
          <a:blip r:embed="rId5">
            <a:alphaModFix/>
          </a:blip>
          <a:srcRect t="14112" r="5873" b="12610"/>
          <a:stretch/>
        </p:blipFill>
        <p:spPr>
          <a:xfrm>
            <a:off x="-105050" y="4660300"/>
            <a:ext cx="3516775" cy="47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4107875" y="1040875"/>
            <a:ext cx="4849707" cy="2867025"/>
          </a:xfrm>
          <a:prstGeom prst="rect">
            <a:avLst/>
          </a:prstGeom>
          <a:noFill/>
          <a:ln w="19050" cap="flat" cmpd="sng">
            <a:solidFill>
              <a:srgbClr val="00FF00"/>
            </a:solidFill>
            <a:prstDash val="solid"/>
            <a:round/>
            <a:headEnd type="none" w="med" len="med"/>
            <a:tailEnd type="none" w="med" len="med"/>
          </a:ln>
        </p:spPr>
      </p:pic>
      <p:pic>
        <p:nvPicPr>
          <p:cNvPr id="293" name="Shape 293"/>
          <p:cNvPicPr preferRelativeResize="0"/>
          <p:nvPr/>
        </p:nvPicPr>
        <p:blipFill>
          <a:blip r:embed="rId4">
            <a:alphaModFix/>
          </a:blip>
          <a:stretch>
            <a:fillRect/>
          </a:stretch>
        </p:blipFill>
        <p:spPr>
          <a:xfrm>
            <a:off x="224575" y="1040863"/>
            <a:ext cx="3657600" cy="2867025"/>
          </a:xfrm>
          <a:prstGeom prst="rect">
            <a:avLst/>
          </a:prstGeom>
          <a:noFill/>
          <a:ln w="19050" cap="flat" cmpd="sng">
            <a:solidFill>
              <a:srgbClr val="000000"/>
            </a:solidFill>
            <a:prstDash val="solid"/>
            <a:round/>
            <a:headEnd type="none" w="med" len="med"/>
            <a:tailEnd type="none" w="med" len="med"/>
          </a:ln>
        </p:spPr>
      </p:pic>
      <p:sp>
        <p:nvSpPr>
          <p:cNvPr id="294" name="Shape 294"/>
          <p:cNvSpPr txBox="1"/>
          <p:nvPr/>
        </p:nvSpPr>
        <p:spPr>
          <a:xfrm>
            <a:off x="72175" y="4519075"/>
            <a:ext cx="9071700" cy="572700"/>
          </a:xfrm>
          <a:prstGeom prst="rect">
            <a:avLst/>
          </a:prstGeom>
          <a:noFill/>
          <a:ln>
            <a:noFill/>
          </a:ln>
        </p:spPr>
        <p:txBody>
          <a:bodyPr wrap="square" lIns="91425" tIns="91425" rIns="91425" bIns="91425" anchor="t" anchorCtr="0">
            <a:noAutofit/>
          </a:bodyPr>
          <a:lstStyle/>
          <a:p>
            <a:pPr marL="0" lvl="0" indent="0" algn="just">
              <a:spcBef>
                <a:spcPts val="0"/>
              </a:spcBef>
              <a:buNone/>
            </a:pPr>
            <a:r>
              <a:rPr lang="en" b="1"/>
              <a:t>Figure 5B. </a:t>
            </a:r>
            <a:r>
              <a:rPr lang="en"/>
              <a:t>Expression analysis of selected maize genes encoding homologs of Arabidopsis early embryogenesis-related TFs. </a:t>
            </a:r>
          </a:p>
          <a:p>
            <a:pPr marL="0" lvl="0" indent="-69850">
              <a:spcBef>
                <a:spcPts val="0"/>
              </a:spcBef>
              <a:buClr>
                <a:schemeClr val="dk1"/>
              </a:buClr>
              <a:buSzPts val="1100"/>
              <a:buFont typeface="Arial"/>
              <a:buNone/>
            </a:pPr>
            <a:endParaRPr/>
          </a:p>
          <a:p>
            <a:pPr marL="0" lvl="0" indent="0">
              <a:spcBef>
                <a:spcPts val="0"/>
              </a:spcBef>
              <a:buNone/>
            </a:pPr>
            <a:endParaRPr/>
          </a:p>
        </p:txBody>
      </p:sp>
      <p:pic>
        <p:nvPicPr>
          <p:cNvPr id="295" name="Shape 295"/>
          <p:cNvPicPr preferRelativeResize="0"/>
          <p:nvPr/>
        </p:nvPicPr>
        <p:blipFill rotWithShape="1">
          <a:blip r:embed="rId5">
            <a:alphaModFix/>
          </a:blip>
          <a:srcRect t="14112" r="5873" b="12610"/>
          <a:stretch/>
        </p:blipFill>
        <p:spPr>
          <a:xfrm>
            <a:off x="2501913" y="4045975"/>
            <a:ext cx="3516775" cy="473100"/>
          </a:xfrm>
          <a:prstGeom prst="rect">
            <a:avLst/>
          </a:prstGeom>
          <a:noFill/>
          <a:ln>
            <a:noFill/>
          </a:ln>
        </p:spPr>
      </p:pic>
      <p:sp>
        <p:nvSpPr>
          <p:cNvPr id="296" name="Shape 296"/>
          <p:cNvSpPr txBox="1">
            <a:spLocks noGrp="1"/>
          </p:cNvSpPr>
          <p:nvPr>
            <p:ph type="title"/>
          </p:nvPr>
        </p:nvSpPr>
        <p:spPr>
          <a:xfrm>
            <a:off x="500" y="0"/>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600" b="1" u="sng">
                <a:latin typeface="Calibri"/>
                <a:ea typeface="Calibri"/>
                <a:cs typeface="Calibri"/>
                <a:sym typeface="Calibri"/>
              </a:rPr>
              <a:t>Results - Figure 5B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106575" y="264200"/>
            <a:ext cx="8520600" cy="572700"/>
          </a:xfrm>
          <a:prstGeom prst="rect">
            <a:avLst/>
          </a:prstGeom>
        </p:spPr>
        <p:txBody>
          <a:bodyPr wrap="square" lIns="91425" tIns="91425" rIns="91425" bIns="91425" anchor="t" anchorCtr="0">
            <a:noAutofit/>
          </a:bodyPr>
          <a:lstStyle/>
          <a:p>
            <a:pPr marL="0" lvl="0" indent="0">
              <a:spcBef>
                <a:spcPts val="0"/>
              </a:spcBef>
              <a:buNone/>
            </a:pPr>
            <a:r>
              <a:rPr lang="en" sz="3000" u="sng"/>
              <a:t>Documentation</a:t>
            </a:r>
          </a:p>
        </p:txBody>
      </p:sp>
      <p:pic>
        <p:nvPicPr>
          <p:cNvPr id="302" name="Shape 302"/>
          <p:cNvPicPr preferRelativeResize="0"/>
          <p:nvPr/>
        </p:nvPicPr>
        <p:blipFill rotWithShape="1">
          <a:blip r:embed="rId3">
            <a:alphaModFix/>
          </a:blip>
          <a:srcRect l="13787" t="21385" r="35597" b="10679"/>
          <a:stretch/>
        </p:blipFill>
        <p:spPr>
          <a:xfrm>
            <a:off x="106575" y="1719500"/>
            <a:ext cx="4273349" cy="3226225"/>
          </a:xfrm>
          <a:prstGeom prst="rect">
            <a:avLst/>
          </a:prstGeom>
          <a:noFill/>
          <a:ln w="19050" cap="flat" cmpd="sng">
            <a:solidFill>
              <a:schemeClr val="dk2"/>
            </a:solidFill>
            <a:prstDash val="solid"/>
            <a:round/>
            <a:headEnd type="none" w="med" len="med"/>
            <a:tailEnd type="none" w="med" len="med"/>
          </a:ln>
        </p:spPr>
      </p:pic>
      <p:pic>
        <p:nvPicPr>
          <p:cNvPr id="303" name="Shape 303"/>
          <p:cNvPicPr preferRelativeResize="0"/>
          <p:nvPr/>
        </p:nvPicPr>
        <p:blipFill rotWithShape="1">
          <a:blip r:embed="rId4">
            <a:alphaModFix/>
          </a:blip>
          <a:srcRect l="12865" t="7901" r="82943" b="79214"/>
          <a:stretch/>
        </p:blipFill>
        <p:spPr>
          <a:xfrm>
            <a:off x="4484063" y="-29175"/>
            <a:ext cx="917978" cy="1003374"/>
          </a:xfrm>
          <a:prstGeom prst="rect">
            <a:avLst/>
          </a:prstGeom>
          <a:noFill/>
          <a:ln>
            <a:noFill/>
          </a:ln>
        </p:spPr>
      </p:pic>
      <p:sp>
        <p:nvSpPr>
          <p:cNvPr id="304" name="Shape 304"/>
          <p:cNvSpPr txBox="1"/>
          <p:nvPr/>
        </p:nvSpPr>
        <p:spPr>
          <a:xfrm>
            <a:off x="106575" y="1345100"/>
            <a:ext cx="3386700" cy="374400"/>
          </a:xfrm>
          <a:prstGeom prst="rect">
            <a:avLst/>
          </a:prstGeom>
          <a:noFill/>
          <a:ln>
            <a:noFill/>
          </a:ln>
        </p:spPr>
        <p:txBody>
          <a:bodyPr wrap="square" lIns="91425" tIns="91425" rIns="91425" bIns="91425" anchor="t" anchorCtr="0">
            <a:noAutofit/>
          </a:bodyPr>
          <a:lstStyle/>
          <a:p>
            <a:pPr marL="0" lvl="0" indent="0">
              <a:spcBef>
                <a:spcPts val="0"/>
              </a:spcBef>
              <a:buNone/>
            </a:pPr>
            <a:r>
              <a:rPr lang="en" b="1"/>
              <a:t>Github repository</a:t>
            </a:r>
          </a:p>
        </p:txBody>
      </p:sp>
      <p:sp>
        <p:nvSpPr>
          <p:cNvPr id="305" name="Shape 305"/>
          <p:cNvSpPr txBox="1"/>
          <p:nvPr/>
        </p:nvSpPr>
        <p:spPr>
          <a:xfrm>
            <a:off x="5305850" y="29188"/>
            <a:ext cx="3796500" cy="945000"/>
          </a:xfrm>
          <a:prstGeom prst="rect">
            <a:avLst/>
          </a:prstGeom>
          <a:noFill/>
          <a:ln>
            <a:noFill/>
          </a:ln>
        </p:spPr>
        <p:txBody>
          <a:bodyPr wrap="square" lIns="91425" tIns="91425" rIns="91425" bIns="91425" anchor="t" anchorCtr="0">
            <a:noAutofit/>
          </a:bodyPr>
          <a:lstStyle/>
          <a:p>
            <a:pPr marL="0" lvl="0" indent="0">
              <a:spcBef>
                <a:spcPts val="0"/>
              </a:spcBef>
              <a:buNone/>
            </a:pPr>
            <a:r>
              <a:rPr lang="en" sz="1200" b="1" u="sng"/>
              <a:t>Data folder:</a:t>
            </a:r>
          </a:p>
          <a:p>
            <a:pPr marL="457200" lvl="0" indent="-304800" rtl="0">
              <a:spcBef>
                <a:spcPts val="0"/>
              </a:spcBef>
              <a:spcAft>
                <a:spcPts val="0"/>
              </a:spcAft>
              <a:buSzPts val="1200"/>
              <a:buChar char="●"/>
            </a:pPr>
            <a:r>
              <a:rPr lang="en" sz="1200"/>
              <a:t>Data for graphs folder</a:t>
            </a:r>
          </a:p>
          <a:p>
            <a:pPr marL="457200" lvl="0" indent="-304800" rtl="0">
              <a:spcBef>
                <a:spcPts val="0"/>
              </a:spcBef>
              <a:buSzPts val="1200"/>
              <a:buChar char="●"/>
            </a:pPr>
            <a:r>
              <a:rPr lang="en" sz="1200"/>
              <a:t>Original differential expression analysis files</a:t>
            </a:r>
          </a:p>
          <a:p>
            <a:pPr marL="0" lvl="0" indent="0">
              <a:spcBef>
                <a:spcPts val="0"/>
              </a:spcBef>
              <a:buNone/>
            </a:pPr>
            <a:endParaRPr/>
          </a:p>
        </p:txBody>
      </p:sp>
      <p:pic>
        <p:nvPicPr>
          <p:cNvPr id="306" name="Shape 306"/>
          <p:cNvPicPr preferRelativeResize="0"/>
          <p:nvPr/>
        </p:nvPicPr>
        <p:blipFill rotWithShape="1">
          <a:blip r:embed="rId5">
            <a:alphaModFix/>
          </a:blip>
          <a:srcRect l="13869" t="9479" r="83881" b="77106"/>
          <a:stretch/>
        </p:blipFill>
        <p:spPr>
          <a:xfrm>
            <a:off x="4652225" y="938563"/>
            <a:ext cx="581652" cy="1233526"/>
          </a:xfrm>
          <a:prstGeom prst="rect">
            <a:avLst/>
          </a:prstGeom>
          <a:noFill/>
          <a:ln>
            <a:noFill/>
          </a:ln>
        </p:spPr>
      </p:pic>
      <p:sp>
        <p:nvSpPr>
          <p:cNvPr id="307" name="Shape 307"/>
          <p:cNvSpPr txBox="1"/>
          <p:nvPr/>
        </p:nvSpPr>
        <p:spPr>
          <a:xfrm>
            <a:off x="5347375" y="930425"/>
            <a:ext cx="3796500" cy="945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200" b="1" u="sng"/>
              <a:t>Differential Expression Analysis:</a:t>
            </a:r>
          </a:p>
          <a:p>
            <a:pPr marL="457200" lvl="0" indent="-304800" rtl="0">
              <a:spcBef>
                <a:spcPts val="0"/>
              </a:spcBef>
              <a:buSzPts val="1200"/>
              <a:buChar char="●"/>
            </a:pPr>
            <a:r>
              <a:rPr lang="en" sz="1200"/>
              <a:t>Contains our’s differential expression analysis files</a:t>
            </a:r>
          </a:p>
          <a:p>
            <a:pPr marL="0" lvl="0" indent="0" rtl="0">
              <a:spcBef>
                <a:spcPts val="0"/>
              </a:spcBef>
              <a:buNone/>
            </a:pPr>
            <a:endParaRPr/>
          </a:p>
        </p:txBody>
      </p:sp>
      <p:pic>
        <p:nvPicPr>
          <p:cNvPr id="308" name="Shape 308"/>
          <p:cNvPicPr preferRelativeResize="0"/>
          <p:nvPr/>
        </p:nvPicPr>
        <p:blipFill rotWithShape="1">
          <a:blip r:embed="rId6">
            <a:alphaModFix/>
          </a:blip>
          <a:srcRect l="13750" t="9192" r="83805" b="80298"/>
          <a:stretch/>
        </p:blipFill>
        <p:spPr>
          <a:xfrm>
            <a:off x="4687875" y="2214650"/>
            <a:ext cx="617976" cy="945001"/>
          </a:xfrm>
          <a:prstGeom prst="rect">
            <a:avLst/>
          </a:prstGeom>
          <a:noFill/>
          <a:ln>
            <a:noFill/>
          </a:ln>
        </p:spPr>
      </p:pic>
      <p:sp>
        <p:nvSpPr>
          <p:cNvPr id="309" name="Shape 309"/>
          <p:cNvSpPr txBox="1"/>
          <p:nvPr/>
        </p:nvSpPr>
        <p:spPr>
          <a:xfrm>
            <a:off x="5499775" y="2214650"/>
            <a:ext cx="3644100" cy="945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200" b="1" u="sng"/>
              <a:t>Figures 1 - 8:</a:t>
            </a:r>
          </a:p>
          <a:p>
            <a:pPr marL="457200" lvl="0" indent="-304800" rtl="0">
              <a:spcBef>
                <a:spcPts val="0"/>
              </a:spcBef>
              <a:buSzPts val="1200"/>
              <a:buChar char="●"/>
            </a:pPr>
            <a:r>
              <a:rPr lang="en" sz="1200"/>
              <a:t>Contains the codes we used to reproduce the figures of the paper, along with the pictures</a:t>
            </a:r>
          </a:p>
          <a:p>
            <a:pPr marL="0" lvl="0" indent="0" rtl="0">
              <a:spcBef>
                <a:spcPts val="0"/>
              </a:spcBef>
              <a:buNone/>
            </a:pPr>
            <a:endParaRPr/>
          </a:p>
        </p:txBody>
      </p:sp>
      <p:pic>
        <p:nvPicPr>
          <p:cNvPr id="310" name="Shape 310"/>
          <p:cNvPicPr preferRelativeResize="0"/>
          <p:nvPr/>
        </p:nvPicPr>
        <p:blipFill rotWithShape="1">
          <a:blip r:embed="rId7">
            <a:alphaModFix/>
          </a:blip>
          <a:srcRect l="17405" t="8852" r="79494" b="80361"/>
          <a:stretch/>
        </p:blipFill>
        <p:spPr>
          <a:xfrm>
            <a:off x="4652225" y="3346275"/>
            <a:ext cx="811001" cy="1003374"/>
          </a:xfrm>
          <a:prstGeom prst="rect">
            <a:avLst/>
          </a:prstGeom>
          <a:noFill/>
          <a:ln>
            <a:noFill/>
          </a:ln>
        </p:spPr>
      </p:pic>
      <p:sp>
        <p:nvSpPr>
          <p:cNvPr id="311" name="Shape 311"/>
          <p:cNvSpPr txBox="1"/>
          <p:nvPr/>
        </p:nvSpPr>
        <p:spPr>
          <a:xfrm>
            <a:off x="5563050" y="3422675"/>
            <a:ext cx="3644100" cy="945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200" b="1" u="sng"/>
              <a:t>Quality control:</a:t>
            </a:r>
          </a:p>
          <a:p>
            <a:pPr marL="457200" lvl="0" indent="-304800" rtl="0">
              <a:spcBef>
                <a:spcPts val="0"/>
              </a:spcBef>
              <a:buSzPts val="1200"/>
              <a:buChar char="●"/>
            </a:pPr>
            <a:r>
              <a:rPr lang="en" sz="1200"/>
              <a:t>Contains the programs and codes we used to perform quality control of RNAseq data</a:t>
            </a:r>
          </a:p>
          <a:p>
            <a:pPr marL="0" lvl="0" indent="0" rtl="0">
              <a:spcBef>
                <a:spcPts val="0"/>
              </a:spcBef>
              <a:buNone/>
            </a:pPr>
            <a:endParaRPr/>
          </a:p>
        </p:txBody>
      </p:sp>
      <p:pic>
        <p:nvPicPr>
          <p:cNvPr id="312" name="Shape 312"/>
          <p:cNvPicPr preferRelativeResize="0"/>
          <p:nvPr/>
        </p:nvPicPr>
        <p:blipFill rotWithShape="1">
          <a:blip r:embed="rId8">
            <a:alphaModFix/>
          </a:blip>
          <a:srcRect l="2083" t="36736" r="96844" b="60283"/>
          <a:stretch/>
        </p:blipFill>
        <p:spPr>
          <a:xfrm>
            <a:off x="4760213" y="4495000"/>
            <a:ext cx="530402" cy="524500"/>
          </a:xfrm>
          <a:prstGeom prst="rect">
            <a:avLst/>
          </a:prstGeom>
          <a:noFill/>
          <a:ln>
            <a:noFill/>
          </a:ln>
        </p:spPr>
      </p:pic>
      <p:sp>
        <p:nvSpPr>
          <p:cNvPr id="313" name="Shape 313"/>
          <p:cNvSpPr txBox="1"/>
          <p:nvPr/>
        </p:nvSpPr>
        <p:spPr>
          <a:xfrm>
            <a:off x="5599575" y="4367675"/>
            <a:ext cx="3544500" cy="945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200" b="1" u="sng"/>
              <a:t>Readme.md:</a:t>
            </a:r>
          </a:p>
          <a:p>
            <a:pPr marL="457200" lvl="0" indent="-304800" rtl="0">
              <a:spcBef>
                <a:spcPts val="0"/>
              </a:spcBef>
              <a:buSzPts val="1200"/>
              <a:buChar char="●"/>
            </a:pPr>
            <a:r>
              <a:rPr lang="en" sz="1200"/>
              <a:t>Readme.md files that explain the content of each folder</a:t>
            </a:r>
          </a:p>
          <a:p>
            <a:pPr marL="0" lvl="0" indent="0" rtl="0">
              <a:spcBef>
                <a:spcPts val="0"/>
              </a:spcBef>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311700" y="259225"/>
            <a:ext cx="8520600" cy="572700"/>
          </a:xfrm>
          <a:prstGeom prst="rect">
            <a:avLst/>
          </a:prstGeom>
        </p:spPr>
        <p:txBody>
          <a:bodyPr wrap="square" lIns="91425" tIns="91425" rIns="91425" bIns="91425" anchor="t" anchorCtr="0">
            <a:noAutofit/>
          </a:bodyPr>
          <a:lstStyle/>
          <a:p>
            <a:pPr marL="0" lvl="0" indent="0">
              <a:spcBef>
                <a:spcPts val="0"/>
              </a:spcBef>
              <a:buNone/>
            </a:pPr>
            <a:r>
              <a:rPr lang="en" sz="3000" u="sng"/>
              <a:t>Documentation - Example</a:t>
            </a:r>
          </a:p>
        </p:txBody>
      </p:sp>
      <p:pic>
        <p:nvPicPr>
          <p:cNvPr id="319" name="Shape 319"/>
          <p:cNvPicPr preferRelativeResize="0"/>
          <p:nvPr/>
        </p:nvPicPr>
        <p:blipFill rotWithShape="1">
          <a:blip r:embed="rId3">
            <a:alphaModFix/>
          </a:blip>
          <a:srcRect l="16129" t="18561" r="13680" b="5892"/>
          <a:stretch/>
        </p:blipFill>
        <p:spPr>
          <a:xfrm>
            <a:off x="264275" y="1559650"/>
            <a:ext cx="5493024" cy="3325401"/>
          </a:xfrm>
          <a:prstGeom prst="rect">
            <a:avLst/>
          </a:prstGeom>
          <a:noFill/>
          <a:ln w="19050" cap="flat" cmpd="sng">
            <a:solidFill>
              <a:schemeClr val="dk2"/>
            </a:solidFill>
            <a:prstDash val="solid"/>
            <a:round/>
            <a:headEnd type="none" w="med" len="med"/>
            <a:tailEnd type="none" w="med" len="med"/>
          </a:ln>
        </p:spPr>
      </p:pic>
      <p:sp>
        <p:nvSpPr>
          <p:cNvPr id="320" name="Shape 320"/>
          <p:cNvSpPr txBox="1">
            <a:spLocks noGrp="1"/>
          </p:cNvSpPr>
          <p:nvPr>
            <p:ph type="title"/>
          </p:nvPr>
        </p:nvSpPr>
        <p:spPr>
          <a:xfrm>
            <a:off x="311700" y="1017725"/>
            <a:ext cx="8520600" cy="572700"/>
          </a:xfrm>
          <a:prstGeom prst="rect">
            <a:avLst/>
          </a:prstGeom>
        </p:spPr>
        <p:txBody>
          <a:bodyPr wrap="square" lIns="91425" tIns="91425" rIns="91425" bIns="91425" anchor="t" anchorCtr="0">
            <a:noAutofit/>
          </a:bodyPr>
          <a:lstStyle/>
          <a:p>
            <a:pPr marL="0" lvl="0" indent="0" rtl="0">
              <a:spcBef>
                <a:spcPts val="0"/>
              </a:spcBef>
              <a:buNone/>
            </a:pPr>
            <a:r>
              <a:rPr lang="en" sz="2200" u="sng"/>
              <a:t>DataAnalysis.Rmd</a:t>
            </a:r>
          </a:p>
        </p:txBody>
      </p:sp>
      <p:sp>
        <p:nvSpPr>
          <p:cNvPr id="321" name="Shape 321"/>
          <p:cNvSpPr/>
          <p:nvPr/>
        </p:nvSpPr>
        <p:spPr>
          <a:xfrm>
            <a:off x="5962750" y="1900300"/>
            <a:ext cx="363300" cy="337800"/>
          </a:xfrm>
          <a:prstGeom prst="leftArrow">
            <a:avLst>
              <a:gd name="adj1" fmla="val 50000"/>
              <a:gd name="adj2" fmla="val 50000"/>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2" name="Shape 322"/>
          <p:cNvSpPr txBox="1"/>
          <p:nvPr/>
        </p:nvSpPr>
        <p:spPr>
          <a:xfrm>
            <a:off x="6452600" y="1832750"/>
            <a:ext cx="2474700" cy="684000"/>
          </a:xfrm>
          <a:prstGeom prst="rect">
            <a:avLst/>
          </a:prstGeom>
          <a:noFill/>
          <a:ln>
            <a:noFill/>
          </a:ln>
        </p:spPr>
        <p:txBody>
          <a:bodyPr wrap="square" lIns="91425" tIns="91425" rIns="91425" bIns="91425" anchor="t" anchorCtr="0">
            <a:noAutofit/>
          </a:bodyPr>
          <a:lstStyle/>
          <a:p>
            <a:pPr marL="0" lvl="0" indent="0">
              <a:spcBef>
                <a:spcPts val="0"/>
              </a:spcBef>
              <a:buNone/>
            </a:pPr>
            <a:r>
              <a:rPr lang="en"/>
              <a:t>Intro/Explanation</a:t>
            </a:r>
          </a:p>
        </p:txBody>
      </p:sp>
      <p:sp>
        <p:nvSpPr>
          <p:cNvPr id="323" name="Shape 323"/>
          <p:cNvSpPr/>
          <p:nvPr/>
        </p:nvSpPr>
        <p:spPr>
          <a:xfrm>
            <a:off x="5962750" y="3120675"/>
            <a:ext cx="363300" cy="337800"/>
          </a:xfrm>
          <a:prstGeom prst="lef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4" name="Shape 324"/>
          <p:cNvSpPr txBox="1"/>
          <p:nvPr/>
        </p:nvSpPr>
        <p:spPr>
          <a:xfrm>
            <a:off x="6531500" y="3063825"/>
            <a:ext cx="2474700" cy="451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Code</a:t>
            </a:r>
          </a:p>
        </p:txBody>
      </p:sp>
      <p:sp>
        <p:nvSpPr>
          <p:cNvPr id="325" name="Shape 325"/>
          <p:cNvSpPr/>
          <p:nvPr/>
        </p:nvSpPr>
        <p:spPr>
          <a:xfrm>
            <a:off x="5962750" y="4383275"/>
            <a:ext cx="363300" cy="337800"/>
          </a:xfrm>
          <a:prstGeom prst="leftArrow">
            <a:avLst>
              <a:gd name="adj1" fmla="val 50000"/>
              <a:gd name="adj2" fmla="val 50000"/>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6" name="Shape 326"/>
          <p:cNvSpPr txBox="1"/>
          <p:nvPr/>
        </p:nvSpPr>
        <p:spPr>
          <a:xfrm>
            <a:off x="6494825" y="4294550"/>
            <a:ext cx="2474700" cy="38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Intro/Explanation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p:nvPr/>
        </p:nvSpPr>
        <p:spPr>
          <a:xfrm>
            <a:off x="1254500" y="936700"/>
            <a:ext cx="6912300" cy="2985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4800"/>
              <a:t>Thank you!</a:t>
            </a:r>
          </a:p>
          <a:p>
            <a:pPr marL="0" lvl="0" indent="0" algn="ctr" rtl="0">
              <a:spcBef>
                <a:spcPts val="0"/>
              </a:spcBef>
              <a:buNone/>
            </a:pPr>
            <a:endParaRPr sz="4800"/>
          </a:p>
          <a:p>
            <a:pPr marL="0" lvl="0" indent="0" algn="ctr">
              <a:spcBef>
                <a:spcPts val="0"/>
              </a:spcBef>
              <a:buNone/>
            </a:pPr>
            <a:r>
              <a:rPr lang="en" sz="4800"/>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0" y="0"/>
            <a:ext cx="4554600" cy="792600"/>
          </a:xfrm>
          <a:prstGeom prst="rect">
            <a:avLst/>
          </a:prstGeom>
        </p:spPr>
        <p:txBody>
          <a:bodyPr wrap="square" lIns="91425" tIns="91425" rIns="91425" bIns="91425" anchor="b" anchorCtr="0">
            <a:noAutofit/>
          </a:bodyPr>
          <a:lstStyle/>
          <a:p>
            <a:pPr marL="0" lvl="0" indent="0">
              <a:spcBef>
                <a:spcPts val="0"/>
              </a:spcBef>
              <a:buNone/>
            </a:pPr>
            <a:r>
              <a:rPr lang="en" sz="4800"/>
              <a:t>Background</a:t>
            </a:r>
          </a:p>
        </p:txBody>
      </p:sp>
      <p:sp>
        <p:nvSpPr>
          <p:cNvPr id="137" name="Shape 137"/>
          <p:cNvSpPr txBox="1">
            <a:spLocks noGrp="1"/>
          </p:cNvSpPr>
          <p:nvPr>
            <p:ph type="subTitle" idx="1"/>
          </p:nvPr>
        </p:nvSpPr>
        <p:spPr>
          <a:xfrm>
            <a:off x="0" y="619800"/>
            <a:ext cx="5364300" cy="4523700"/>
          </a:xfrm>
          <a:prstGeom prst="rect">
            <a:avLst/>
          </a:prstGeom>
        </p:spPr>
        <p:txBody>
          <a:bodyPr wrap="square" lIns="91425" tIns="91425" rIns="91425" bIns="91425" anchor="t" anchorCtr="0">
            <a:noAutofit/>
          </a:bodyPr>
          <a:lstStyle/>
          <a:p>
            <a:pPr marL="0" lvl="0" indent="0" algn="l" rtl="0">
              <a:spcBef>
                <a:spcPts val="0"/>
              </a:spcBef>
              <a:buNone/>
            </a:pPr>
            <a:r>
              <a:rPr lang="en" sz="1800" b="1">
                <a:solidFill>
                  <a:schemeClr val="dk1"/>
                </a:solidFill>
                <a:highlight>
                  <a:srgbClr val="FFFFFF"/>
                </a:highlight>
              </a:rPr>
              <a:t>ZGA</a:t>
            </a:r>
            <a:r>
              <a:rPr lang="en" sz="1800">
                <a:solidFill>
                  <a:schemeClr val="dk1"/>
                </a:solidFill>
                <a:highlight>
                  <a:srgbClr val="FFFFFF"/>
                </a:highlight>
              </a:rPr>
              <a:t>:  The onset of large-scale transcription that occurs after fertilization.</a:t>
            </a:r>
          </a:p>
          <a:p>
            <a:pPr marL="0" lvl="0" indent="0" algn="l" rtl="0">
              <a:spcBef>
                <a:spcPts val="0"/>
              </a:spcBef>
              <a:buNone/>
            </a:pPr>
            <a:endParaRPr sz="1800">
              <a:solidFill>
                <a:schemeClr val="dk1"/>
              </a:solidFill>
              <a:highlight>
                <a:srgbClr val="FFFFFF"/>
              </a:highlight>
            </a:endParaRPr>
          </a:p>
          <a:p>
            <a:pPr marL="0" lvl="0" indent="0" algn="l" rtl="0">
              <a:spcBef>
                <a:spcPts val="0"/>
              </a:spcBef>
              <a:buNone/>
            </a:pPr>
            <a:r>
              <a:rPr lang="en" sz="1800">
                <a:solidFill>
                  <a:schemeClr val="dk1"/>
                </a:solidFill>
                <a:highlight>
                  <a:srgbClr val="FFFFFF"/>
                </a:highlight>
              </a:rPr>
              <a:t>In animals: it occurs after a period of transcriptional quiescence that varies between spp. </a:t>
            </a:r>
          </a:p>
          <a:p>
            <a:pPr marL="0" lvl="0" indent="0" algn="l" rtl="0">
              <a:spcBef>
                <a:spcPts val="0"/>
              </a:spcBef>
              <a:buNone/>
            </a:pPr>
            <a:endParaRPr sz="1800">
              <a:solidFill>
                <a:schemeClr val="dk1"/>
              </a:solidFill>
              <a:highlight>
                <a:srgbClr val="FFFFFF"/>
              </a:highlight>
            </a:endParaRPr>
          </a:p>
          <a:p>
            <a:pPr marL="0" lvl="0" indent="0" algn="l" rtl="0">
              <a:spcBef>
                <a:spcPts val="0"/>
              </a:spcBef>
              <a:buNone/>
            </a:pPr>
            <a:r>
              <a:rPr lang="en" sz="1800">
                <a:solidFill>
                  <a:schemeClr val="dk1"/>
                </a:solidFill>
                <a:highlight>
                  <a:srgbClr val="FFFFFF"/>
                </a:highlight>
              </a:rPr>
              <a:t>In plants: timing may vary between spp &amp; may or may not occur in a parent-of-origin dependent manner.</a:t>
            </a:r>
          </a:p>
          <a:p>
            <a:pPr marL="0" lvl="0" indent="0" algn="l" rtl="0">
              <a:spcBef>
                <a:spcPts val="0"/>
              </a:spcBef>
              <a:buNone/>
            </a:pPr>
            <a:endParaRPr sz="1800">
              <a:solidFill>
                <a:schemeClr val="dk1"/>
              </a:solidFill>
              <a:highlight>
                <a:srgbClr val="FFFFFF"/>
              </a:highlight>
            </a:endParaRPr>
          </a:p>
          <a:p>
            <a:pPr marL="0" lvl="0" indent="0" algn="l" rtl="0">
              <a:spcBef>
                <a:spcPts val="0"/>
              </a:spcBef>
              <a:buNone/>
            </a:pPr>
            <a:r>
              <a:rPr lang="en" sz="1800">
                <a:solidFill>
                  <a:schemeClr val="dk1"/>
                </a:solidFill>
                <a:highlight>
                  <a:srgbClr val="FFFFFF"/>
                </a:highlight>
              </a:rPr>
              <a:t>Paternal transcription: Increases during 1st few days after fertilization</a:t>
            </a:r>
          </a:p>
          <a:p>
            <a:pPr marL="0" lvl="0" indent="0" algn="l" rtl="0">
              <a:spcBef>
                <a:spcPts val="0"/>
              </a:spcBef>
              <a:buNone/>
            </a:pPr>
            <a:endParaRPr sz="1800">
              <a:solidFill>
                <a:schemeClr val="dk1"/>
              </a:solidFill>
              <a:highlight>
                <a:srgbClr val="FFFFFF"/>
              </a:highlight>
            </a:endParaRPr>
          </a:p>
          <a:p>
            <a:pPr marL="0" lvl="0" indent="0" algn="l" rtl="0">
              <a:spcBef>
                <a:spcPts val="0"/>
              </a:spcBef>
              <a:buNone/>
            </a:pPr>
            <a:r>
              <a:rPr lang="en" sz="1800">
                <a:solidFill>
                  <a:schemeClr val="dk1"/>
                </a:solidFill>
                <a:highlight>
                  <a:srgbClr val="FFFFFF"/>
                </a:highlight>
              </a:rPr>
              <a:t>Maternal transcription:?(hard to distinguish between maternal gametophytic and zygotic transcripts)</a:t>
            </a:r>
          </a:p>
          <a:p>
            <a:pPr marL="0" lvl="0" indent="0" algn="l" rtl="0">
              <a:spcBef>
                <a:spcPts val="0"/>
              </a:spcBef>
              <a:buNone/>
            </a:pPr>
            <a:endParaRPr sz="2000">
              <a:solidFill>
                <a:schemeClr val="dk1"/>
              </a:solidFill>
              <a:highlight>
                <a:srgbClr val="FFFFFF"/>
              </a:highlight>
            </a:endParaRPr>
          </a:p>
          <a:p>
            <a:pPr marL="0" lvl="0" indent="0" algn="l" rtl="0">
              <a:spcBef>
                <a:spcPts val="0"/>
              </a:spcBef>
              <a:buNone/>
            </a:pPr>
            <a:endParaRPr sz="2000">
              <a:solidFill>
                <a:schemeClr val="dk1"/>
              </a:solidFill>
              <a:highlight>
                <a:srgbClr val="FFFFFF"/>
              </a:highlight>
            </a:endParaRPr>
          </a:p>
        </p:txBody>
      </p:sp>
      <p:sp>
        <p:nvSpPr>
          <p:cNvPr id="138" name="Shape 138"/>
          <p:cNvSpPr txBox="1"/>
          <p:nvPr/>
        </p:nvSpPr>
        <p:spPr>
          <a:xfrm>
            <a:off x="5158475" y="197200"/>
            <a:ext cx="4048500" cy="47091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139" name="Shape 139"/>
          <p:cNvPicPr preferRelativeResize="0"/>
          <p:nvPr/>
        </p:nvPicPr>
        <p:blipFill>
          <a:blip r:embed="rId3">
            <a:alphaModFix/>
          </a:blip>
          <a:stretch>
            <a:fillRect/>
          </a:stretch>
        </p:blipFill>
        <p:spPr>
          <a:xfrm>
            <a:off x="5428500" y="111450"/>
            <a:ext cx="3715499" cy="3703900"/>
          </a:xfrm>
          <a:prstGeom prst="rect">
            <a:avLst/>
          </a:prstGeom>
          <a:noFill/>
          <a:ln>
            <a:noFill/>
          </a:ln>
        </p:spPr>
      </p:pic>
      <p:sp>
        <p:nvSpPr>
          <p:cNvPr id="140" name="Shape 140"/>
          <p:cNvSpPr txBox="1"/>
          <p:nvPr/>
        </p:nvSpPr>
        <p:spPr>
          <a:xfrm>
            <a:off x="4652375" y="4112600"/>
            <a:ext cx="4554600" cy="340500"/>
          </a:xfrm>
          <a:prstGeom prst="rect">
            <a:avLst/>
          </a:prstGeom>
          <a:noFill/>
          <a:ln>
            <a:noFill/>
          </a:ln>
        </p:spPr>
        <p:txBody>
          <a:bodyPr wrap="square" lIns="91425" tIns="91425" rIns="91425" bIns="91425" anchor="t" anchorCtr="0">
            <a:noAutofit/>
          </a:bodyPr>
          <a:lstStyle/>
          <a:p>
            <a:pPr marL="0" lvl="0" indent="0">
              <a:spcBef>
                <a:spcPts val="0"/>
              </a:spcBef>
              <a:buNone/>
            </a:pPr>
            <a:r>
              <a:rPr lang="en" sz="1200"/>
              <a:t>                    </a:t>
            </a:r>
            <a:r>
              <a:rPr lang="en" sz="1000"/>
              <a:t>ZGA in early embryogenesis:  Current opinion in plant biology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ctrTitle"/>
          </p:nvPr>
        </p:nvSpPr>
        <p:spPr>
          <a:xfrm>
            <a:off x="0" y="0"/>
            <a:ext cx="9144000" cy="638700"/>
          </a:xfrm>
          <a:prstGeom prst="rect">
            <a:avLst/>
          </a:prstGeom>
        </p:spPr>
        <p:txBody>
          <a:bodyPr wrap="square" lIns="91425" tIns="91425" rIns="91425" bIns="91425" anchor="b" anchorCtr="0">
            <a:noAutofit/>
          </a:bodyPr>
          <a:lstStyle/>
          <a:p>
            <a:pPr marL="0" lvl="0" indent="0">
              <a:spcBef>
                <a:spcPts val="0"/>
              </a:spcBef>
              <a:buNone/>
            </a:pPr>
            <a:r>
              <a:rPr lang="en" sz="3600" dirty="0"/>
              <a:t>Why ZGA in plants</a:t>
            </a:r>
          </a:p>
        </p:txBody>
      </p:sp>
      <p:sp>
        <p:nvSpPr>
          <p:cNvPr id="146" name="Shape 146"/>
          <p:cNvSpPr txBox="1">
            <a:spLocks noGrp="1"/>
          </p:cNvSpPr>
          <p:nvPr>
            <p:ph type="subTitle" idx="1"/>
          </p:nvPr>
        </p:nvSpPr>
        <p:spPr>
          <a:xfrm>
            <a:off x="115750" y="741625"/>
            <a:ext cx="5613000" cy="4323000"/>
          </a:xfrm>
          <a:prstGeom prst="rect">
            <a:avLst/>
          </a:prstGeom>
        </p:spPr>
        <p:txBody>
          <a:bodyPr wrap="square" lIns="91425" tIns="91425" rIns="91425" bIns="91425" anchor="t" anchorCtr="0">
            <a:noAutofit/>
          </a:bodyPr>
          <a:lstStyle/>
          <a:p>
            <a:pPr marL="0" lvl="0" indent="0" algn="l" rtl="0">
              <a:spcBef>
                <a:spcPts val="0"/>
              </a:spcBef>
              <a:buNone/>
            </a:pPr>
            <a:r>
              <a:rPr lang="en" sz="1600" dirty="0">
                <a:solidFill>
                  <a:srgbClr val="000000"/>
                </a:solidFill>
              </a:rPr>
              <a:t>Life cycle of a flowering plant alternates between a 2n central cell &amp; a haploid egg producing a 2n zygote &amp; a 3n endosperm.</a:t>
            </a:r>
          </a:p>
          <a:p>
            <a:pPr marL="0" lvl="0" indent="0" algn="l" rtl="0">
              <a:spcBef>
                <a:spcPts val="0"/>
              </a:spcBef>
              <a:buNone/>
            </a:pPr>
            <a:endParaRPr sz="1600" dirty="0">
              <a:solidFill>
                <a:srgbClr val="000000"/>
              </a:solidFill>
            </a:endParaRPr>
          </a:p>
          <a:p>
            <a:pPr marL="0" lvl="0" indent="0" algn="l" rtl="0">
              <a:spcBef>
                <a:spcPts val="0"/>
              </a:spcBef>
              <a:buNone/>
            </a:pPr>
            <a:r>
              <a:rPr lang="en" sz="1600" dirty="0">
                <a:solidFill>
                  <a:srgbClr val="000000"/>
                </a:solidFill>
              </a:rPr>
              <a:t>The zygote is the starting point for embryogenesis to develop a mature embryo</a:t>
            </a:r>
          </a:p>
          <a:p>
            <a:pPr marL="0" lvl="0" indent="0" algn="l" rtl="0">
              <a:spcBef>
                <a:spcPts val="0"/>
              </a:spcBef>
              <a:buNone/>
            </a:pPr>
            <a:endParaRPr sz="1600" dirty="0">
              <a:solidFill>
                <a:srgbClr val="000000"/>
              </a:solidFill>
            </a:endParaRPr>
          </a:p>
          <a:p>
            <a:pPr marL="0" lvl="0" indent="0" algn="l" rtl="0">
              <a:spcBef>
                <a:spcPts val="0"/>
              </a:spcBef>
              <a:buNone/>
            </a:pPr>
            <a:r>
              <a:rPr lang="en" sz="1600" b="1" dirty="0">
                <a:solidFill>
                  <a:srgbClr val="000000"/>
                </a:solidFill>
              </a:rPr>
              <a:t>Challenges </a:t>
            </a:r>
          </a:p>
          <a:p>
            <a:pPr marL="0" lvl="0" indent="0" algn="l" rtl="0">
              <a:spcBef>
                <a:spcPts val="0"/>
              </a:spcBef>
              <a:buNone/>
            </a:pPr>
            <a:endParaRPr sz="1600" dirty="0">
              <a:solidFill>
                <a:srgbClr val="000000"/>
              </a:solidFill>
            </a:endParaRPr>
          </a:p>
          <a:p>
            <a:pPr marL="457200" lvl="0" indent="-330200" algn="l" rtl="0">
              <a:spcBef>
                <a:spcPts val="0"/>
              </a:spcBef>
              <a:buClr>
                <a:srgbClr val="000000"/>
              </a:buClr>
              <a:buSzPts val="1600"/>
              <a:buAutoNum type="arabicPeriod"/>
            </a:pPr>
            <a:r>
              <a:rPr lang="en" sz="1600" dirty="0">
                <a:solidFill>
                  <a:srgbClr val="000000"/>
                </a:solidFill>
              </a:rPr>
              <a:t>Differentiation between maternal gametophytic (</a:t>
            </a:r>
            <a:r>
              <a:rPr lang="en" sz="1600" dirty="0">
                <a:solidFill>
                  <a:schemeClr val="dk1"/>
                </a:solidFill>
              </a:rPr>
              <a:t>carryover from the egg/sperm) </a:t>
            </a:r>
            <a:r>
              <a:rPr lang="en" sz="1600" dirty="0">
                <a:solidFill>
                  <a:srgbClr val="000000"/>
                </a:solidFill>
              </a:rPr>
              <a:t> and zygotic transcripts origin (products of active transcription in the zygote).</a:t>
            </a:r>
          </a:p>
          <a:p>
            <a:pPr marL="0" lvl="0" indent="0" algn="l" rtl="0">
              <a:spcBef>
                <a:spcPts val="0"/>
              </a:spcBef>
              <a:buNone/>
            </a:pPr>
            <a:endParaRPr sz="1600" dirty="0">
              <a:solidFill>
                <a:srgbClr val="000000"/>
              </a:solidFill>
            </a:endParaRPr>
          </a:p>
          <a:p>
            <a:pPr marL="127000" lvl="0" algn="l" rtl="0">
              <a:spcBef>
                <a:spcPts val="0"/>
              </a:spcBef>
              <a:buClr>
                <a:srgbClr val="000000"/>
              </a:buClr>
              <a:buSzPts val="1600"/>
            </a:pPr>
            <a:r>
              <a:rPr lang="en" sz="1600" dirty="0">
                <a:solidFill>
                  <a:srgbClr val="000000"/>
                </a:solidFill>
              </a:rPr>
              <a:t>2. Contamination of zygotic transcripts with maternal sporophytic transcripts during isolation of zygotic tissues </a:t>
            </a:r>
          </a:p>
          <a:p>
            <a:pPr marL="0" lvl="0" indent="0" algn="l" rtl="0">
              <a:spcBef>
                <a:spcPts val="0"/>
              </a:spcBef>
              <a:buNone/>
            </a:pPr>
            <a:endParaRPr sz="1600" dirty="0">
              <a:solidFill>
                <a:srgbClr val="000000"/>
              </a:solidFill>
            </a:endParaRPr>
          </a:p>
          <a:p>
            <a:pPr marL="0" lvl="0" indent="-69850" algn="l" rtl="0">
              <a:spcBef>
                <a:spcPts val="0"/>
              </a:spcBef>
              <a:buClr>
                <a:schemeClr val="dk1"/>
              </a:buClr>
              <a:buSzPts val="1100"/>
              <a:buFont typeface="Arial"/>
              <a:buNone/>
            </a:pPr>
            <a:endParaRPr sz="1600" dirty="0">
              <a:solidFill>
                <a:srgbClr val="000000"/>
              </a:solidFill>
            </a:endParaRPr>
          </a:p>
        </p:txBody>
      </p:sp>
      <p:pic>
        <p:nvPicPr>
          <p:cNvPr id="147" name="Shape 147"/>
          <p:cNvPicPr preferRelativeResize="0"/>
          <p:nvPr/>
        </p:nvPicPr>
        <p:blipFill>
          <a:blip r:embed="rId3">
            <a:alphaModFix/>
          </a:blip>
          <a:stretch>
            <a:fillRect/>
          </a:stretch>
        </p:blipFill>
        <p:spPr>
          <a:xfrm>
            <a:off x="5664050" y="638700"/>
            <a:ext cx="3370724" cy="3352300"/>
          </a:xfrm>
          <a:prstGeom prst="rect">
            <a:avLst/>
          </a:prstGeom>
          <a:noFill/>
          <a:ln>
            <a:noFill/>
          </a:ln>
        </p:spPr>
      </p:pic>
      <p:sp>
        <p:nvSpPr>
          <p:cNvPr id="148" name="Shape 148"/>
          <p:cNvSpPr txBox="1"/>
          <p:nvPr/>
        </p:nvSpPr>
        <p:spPr>
          <a:xfrm>
            <a:off x="5990925" y="4222225"/>
            <a:ext cx="2683500" cy="842400"/>
          </a:xfrm>
          <a:prstGeom prst="rect">
            <a:avLst/>
          </a:prstGeom>
          <a:noFill/>
          <a:ln>
            <a:noFill/>
          </a:ln>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sz="1200" b="1">
                <a:solidFill>
                  <a:srgbClr val="131413"/>
                </a:solidFill>
                <a:latin typeface="Times New Roman"/>
                <a:ea typeface="Times New Roman"/>
                <a:cs typeface="Times New Roman"/>
                <a:sym typeface="Times New Roman"/>
              </a:rPr>
              <a:t>http://www.askiitians.com/biology/sexual-reproduction-in-flowering-plants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subTitle" idx="1"/>
          </p:nvPr>
        </p:nvSpPr>
        <p:spPr>
          <a:xfrm>
            <a:off x="155850" y="604825"/>
            <a:ext cx="8988000" cy="4424100"/>
          </a:xfrm>
          <a:prstGeom prst="rect">
            <a:avLst/>
          </a:prstGeom>
        </p:spPr>
        <p:txBody>
          <a:bodyPr wrap="square" lIns="91425" tIns="91425" rIns="91425" bIns="91425" anchor="t" anchorCtr="0">
            <a:noAutofit/>
          </a:bodyPr>
          <a:lstStyle/>
          <a:p>
            <a:pPr marL="457200" lvl="0" indent="-342900" algn="l" rtl="0">
              <a:spcBef>
                <a:spcPts val="0"/>
              </a:spcBef>
              <a:buClr>
                <a:srgbClr val="000000"/>
              </a:buClr>
              <a:buSzPts val="1800"/>
              <a:buAutoNum type="arabicPeriod"/>
            </a:pPr>
            <a:r>
              <a:rPr lang="en" sz="1800" dirty="0">
                <a:solidFill>
                  <a:srgbClr val="000000"/>
                </a:solidFill>
              </a:rPr>
              <a:t>Manual isolation of male and female gametes, zygotes (12 and 24 HAF), and their daughter cells.</a:t>
            </a:r>
          </a:p>
          <a:p>
            <a:pPr marL="0" lvl="0" indent="0" algn="l" rtl="0">
              <a:spcBef>
                <a:spcPts val="0"/>
              </a:spcBef>
              <a:buNone/>
            </a:pPr>
            <a:endParaRPr sz="1800" dirty="0">
              <a:solidFill>
                <a:srgbClr val="000000"/>
              </a:solidFill>
            </a:endParaRPr>
          </a:p>
          <a:p>
            <a:pPr marL="114300" lvl="0" algn="l" rtl="0">
              <a:spcBef>
                <a:spcPts val="0"/>
              </a:spcBef>
              <a:buClr>
                <a:srgbClr val="000000"/>
              </a:buClr>
              <a:buSzPts val="1800"/>
            </a:pPr>
            <a:r>
              <a:rPr lang="en" sz="1800" dirty="0">
                <a:solidFill>
                  <a:srgbClr val="000000"/>
                </a:solidFill>
              </a:rPr>
              <a:t>2. RNA-sequencing and transcriptomic dynamics after fertilization (3 replications/cell). Paired-end.</a:t>
            </a:r>
          </a:p>
          <a:p>
            <a:pPr marL="0" lvl="0" indent="0" algn="l" rtl="0">
              <a:spcBef>
                <a:spcPts val="0"/>
              </a:spcBef>
              <a:buNone/>
            </a:pPr>
            <a:endParaRPr sz="1800" dirty="0">
              <a:solidFill>
                <a:srgbClr val="000000"/>
              </a:solidFill>
            </a:endParaRPr>
          </a:p>
          <a:p>
            <a:pPr marL="114300" lvl="0" algn="l" rtl="0">
              <a:spcBef>
                <a:spcPts val="0"/>
              </a:spcBef>
              <a:buClr>
                <a:srgbClr val="000000"/>
              </a:buClr>
              <a:buSzPts val="1800"/>
            </a:pPr>
            <a:r>
              <a:rPr lang="en" sz="1800" dirty="0">
                <a:solidFill>
                  <a:srgbClr val="000000"/>
                </a:solidFill>
              </a:rPr>
              <a:t>3. Mapping of the transcriptome of maize and rice to explore how the cell cycle, chromatin and auxin pathways are regulated after fertilization.</a:t>
            </a:r>
          </a:p>
          <a:p>
            <a:pPr marL="0" lvl="0" indent="0" algn="l" rtl="0">
              <a:spcBef>
                <a:spcPts val="0"/>
              </a:spcBef>
              <a:buNone/>
            </a:pPr>
            <a:endParaRPr sz="1800" dirty="0"/>
          </a:p>
          <a:p>
            <a:pPr marL="114300" lvl="0" algn="l" rtl="0">
              <a:spcBef>
                <a:spcPts val="0"/>
              </a:spcBef>
              <a:buClr>
                <a:srgbClr val="000000"/>
              </a:buClr>
              <a:buSzPts val="1800"/>
            </a:pPr>
            <a:r>
              <a:rPr lang="en" sz="1800" b="1" dirty="0">
                <a:solidFill>
                  <a:srgbClr val="000000"/>
                </a:solidFill>
              </a:rPr>
              <a:t>Summary</a:t>
            </a:r>
            <a:r>
              <a:rPr lang="en" sz="1800" dirty="0">
                <a:solidFill>
                  <a:srgbClr val="000000"/>
                </a:solidFill>
              </a:rPr>
              <a:t>: </a:t>
            </a:r>
          </a:p>
          <a:p>
            <a:pPr marL="0" lvl="0" indent="0" algn="l" rtl="0">
              <a:spcBef>
                <a:spcPts val="0"/>
              </a:spcBef>
              <a:buNone/>
            </a:pPr>
            <a:r>
              <a:rPr lang="en" sz="1800" dirty="0">
                <a:solidFill>
                  <a:srgbClr val="000000"/>
                </a:solidFill>
              </a:rPr>
              <a:t>        Maize gametes and zygotes reveal highly </a:t>
            </a:r>
          </a:p>
          <a:p>
            <a:pPr marL="457200" lvl="0" indent="0" algn="l" rtl="0">
              <a:spcBef>
                <a:spcPts val="0"/>
              </a:spcBef>
              <a:buNone/>
            </a:pPr>
            <a:r>
              <a:rPr lang="en" sz="1800" dirty="0">
                <a:solidFill>
                  <a:srgbClr val="000000"/>
                </a:solidFill>
              </a:rPr>
              <a:t>dynamic zygotic genome activation pattern</a:t>
            </a:r>
          </a:p>
          <a:p>
            <a:pPr marL="0" lvl="0" indent="0" algn="l" rtl="0">
              <a:spcBef>
                <a:spcPts val="0"/>
              </a:spcBef>
              <a:buNone/>
            </a:pPr>
            <a:r>
              <a:rPr lang="en" sz="1800" dirty="0">
                <a:solidFill>
                  <a:srgbClr val="000000"/>
                </a:solidFill>
              </a:rPr>
              <a:t>        providing insights into early embryo development.</a:t>
            </a:r>
          </a:p>
          <a:p>
            <a:pPr marL="0" lvl="0" indent="0" algn="l" rtl="0">
              <a:spcBef>
                <a:spcPts val="0"/>
              </a:spcBef>
              <a:buNone/>
            </a:pPr>
            <a:endParaRPr sz="1800" dirty="0">
              <a:solidFill>
                <a:srgbClr val="000000"/>
              </a:solidFill>
            </a:endParaRPr>
          </a:p>
          <a:p>
            <a:pPr marL="0" lvl="0" indent="0" algn="l" rtl="0">
              <a:spcBef>
                <a:spcPts val="0"/>
              </a:spcBef>
              <a:buNone/>
            </a:pPr>
            <a:endParaRPr sz="1800" dirty="0"/>
          </a:p>
          <a:p>
            <a:pPr marL="0" lvl="0" indent="0" algn="l">
              <a:spcBef>
                <a:spcPts val="0"/>
              </a:spcBef>
              <a:buNone/>
            </a:pPr>
            <a:endParaRPr dirty="0"/>
          </a:p>
        </p:txBody>
      </p:sp>
      <p:sp>
        <p:nvSpPr>
          <p:cNvPr id="154" name="Shape 154"/>
          <p:cNvSpPr txBox="1">
            <a:spLocks noGrp="1"/>
          </p:cNvSpPr>
          <p:nvPr>
            <p:ph type="ctrTitle"/>
          </p:nvPr>
        </p:nvSpPr>
        <p:spPr>
          <a:xfrm>
            <a:off x="0" y="0"/>
            <a:ext cx="9144000" cy="638700"/>
          </a:xfrm>
          <a:prstGeom prst="rect">
            <a:avLst/>
          </a:prstGeom>
        </p:spPr>
        <p:txBody>
          <a:bodyPr wrap="square" lIns="91425" tIns="91425" rIns="91425" bIns="91425" anchor="b" anchorCtr="0">
            <a:noAutofit/>
          </a:bodyPr>
          <a:lstStyle/>
          <a:p>
            <a:pPr marL="0" lvl="0" indent="0" rtl="0">
              <a:spcBef>
                <a:spcPts val="0"/>
              </a:spcBef>
              <a:buNone/>
            </a:pPr>
            <a:r>
              <a:rPr lang="en" sz="3600"/>
              <a:t>Study Methods</a:t>
            </a:r>
          </a:p>
        </p:txBody>
      </p:sp>
      <p:pic>
        <p:nvPicPr>
          <p:cNvPr id="155" name="Shape 155"/>
          <p:cNvPicPr preferRelativeResize="0"/>
          <p:nvPr/>
        </p:nvPicPr>
        <p:blipFill>
          <a:blip r:embed="rId3">
            <a:alphaModFix/>
          </a:blip>
          <a:stretch>
            <a:fillRect/>
          </a:stretch>
        </p:blipFill>
        <p:spPr>
          <a:xfrm>
            <a:off x="6047450" y="3240375"/>
            <a:ext cx="3096550" cy="174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Shape 160"/>
          <p:cNvGrpSpPr/>
          <p:nvPr/>
        </p:nvGrpSpPr>
        <p:grpSpPr>
          <a:xfrm>
            <a:off x="364662" y="923405"/>
            <a:ext cx="8527694" cy="4061250"/>
            <a:chOff x="5001" y="0"/>
            <a:chExt cx="11370259" cy="5415000"/>
          </a:xfrm>
        </p:grpSpPr>
        <p:sp>
          <p:nvSpPr>
            <p:cNvPr id="161" name="Shape 161"/>
            <p:cNvSpPr/>
            <p:nvPr/>
          </p:nvSpPr>
          <p:spPr>
            <a:xfrm>
              <a:off x="853509" y="0"/>
              <a:ext cx="9673200" cy="5415000"/>
            </a:xfrm>
            <a:prstGeom prst="rightArrow">
              <a:avLst>
                <a:gd name="adj1" fmla="val 50000"/>
                <a:gd name="adj2" fmla="val 50000"/>
              </a:avLst>
            </a:prstGeom>
            <a:solidFill>
              <a:srgbClr val="CCD3EA"/>
            </a:solidFill>
            <a:ln>
              <a:noFill/>
            </a:ln>
          </p:spPr>
          <p:txBody>
            <a:bodyPr wrap="square" lIns="68575" tIns="68575" rIns="68575" bIns="68575" anchor="ctr" anchorCtr="0">
              <a:noAutofit/>
            </a:bodyPr>
            <a:lstStyle/>
            <a:p>
              <a:pPr marL="0" lvl="0" indent="0">
                <a:spcBef>
                  <a:spcPts val="0"/>
                </a:spcBef>
                <a:buNone/>
              </a:pPr>
              <a:endParaRPr/>
            </a:p>
          </p:txBody>
        </p:sp>
        <p:sp>
          <p:nvSpPr>
            <p:cNvPr id="162" name="Shape 162"/>
            <p:cNvSpPr/>
            <p:nvPr/>
          </p:nvSpPr>
          <p:spPr>
            <a:xfrm>
              <a:off x="5001" y="1624537"/>
              <a:ext cx="2186700" cy="2166000"/>
            </a:xfrm>
            <a:prstGeom prst="roundRect">
              <a:avLst>
                <a:gd name="adj" fmla="val 16667"/>
              </a:avLst>
            </a:prstGeom>
            <a:solidFill>
              <a:srgbClr val="4372C3"/>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3" name="Shape 163"/>
            <p:cNvSpPr txBox="1"/>
            <p:nvPr/>
          </p:nvSpPr>
          <p:spPr>
            <a:xfrm>
              <a:off x="110739" y="1730275"/>
              <a:ext cx="1975200" cy="1954500"/>
            </a:xfrm>
            <a:prstGeom prst="rect">
              <a:avLst/>
            </a:prstGeom>
            <a:noFill/>
            <a:ln>
              <a:noFill/>
            </a:ln>
          </p:spPr>
          <p:txBody>
            <a:bodyPr wrap="square" lIns="85725" tIns="85725" rIns="85725" bIns="85725" anchor="ctr" anchorCtr="0">
              <a:noAutofit/>
            </a:bodyPr>
            <a:lstStyle/>
            <a:p>
              <a:pPr marL="0" marR="0" lvl="0" indent="0" algn="ctr" rtl="0">
                <a:lnSpc>
                  <a:spcPct val="90000"/>
                </a:lnSpc>
                <a:spcBef>
                  <a:spcPts val="0"/>
                </a:spcBef>
                <a:spcAft>
                  <a:spcPts val="0"/>
                </a:spcAft>
                <a:buNone/>
              </a:pPr>
              <a:r>
                <a:rPr lang="en" sz="2300" b="0" i="0" u="none" strike="noStrike" cap="none">
                  <a:solidFill>
                    <a:schemeClr val="lt1"/>
                  </a:solidFill>
                  <a:latin typeface="Calibri"/>
                  <a:ea typeface="Calibri"/>
                  <a:cs typeface="Calibri"/>
                  <a:sym typeface="Calibri"/>
                </a:rPr>
                <a:t>Quality Control</a:t>
              </a:r>
            </a:p>
          </p:txBody>
        </p:sp>
        <p:sp>
          <p:nvSpPr>
            <p:cNvPr id="164" name="Shape 164"/>
            <p:cNvSpPr/>
            <p:nvPr/>
          </p:nvSpPr>
          <p:spPr>
            <a:xfrm>
              <a:off x="2307829" y="1624537"/>
              <a:ext cx="2186700" cy="2166000"/>
            </a:xfrm>
            <a:prstGeom prst="roundRect">
              <a:avLst>
                <a:gd name="adj" fmla="val 16667"/>
              </a:avLst>
            </a:prstGeom>
            <a:solidFill>
              <a:srgbClr val="43AEBD"/>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5" name="Shape 165"/>
            <p:cNvSpPr txBox="1"/>
            <p:nvPr/>
          </p:nvSpPr>
          <p:spPr>
            <a:xfrm>
              <a:off x="2413567" y="1730275"/>
              <a:ext cx="1975200" cy="1954500"/>
            </a:xfrm>
            <a:prstGeom prst="rect">
              <a:avLst/>
            </a:prstGeom>
            <a:noFill/>
            <a:ln>
              <a:noFill/>
            </a:ln>
          </p:spPr>
          <p:txBody>
            <a:bodyPr wrap="square" lIns="85725" tIns="85725" rIns="85725" bIns="85725" anchor="ctr" anchorCtr="0">
              <a:noAutofit/>
            </a:bodyPr>
            <a:lstStyle/>
            <a:p>
              <a:pPr marL="0" marR="0" lvl="0" indent="0" algn="ctr" rtl="0">
                <a:lnSpc>
                  <a:spcPct val="90000"/>
                </a:lnSpc>
                <a:spcBef>
                  <a:spcPts val="0"/>
                </a:spcBef>
                <a:spcAft>
                  <a:spcPts val="0"/>
                </a:spcAft>
                <a:buNone/>
              </a:pPr>
              <a:r>
                <a:rPr lang="en" sz="2300" b="0" i="0" u="none" strike="noStrike" cap="none">
                  <a:solidFill>
                    <a:schemeClr val="lt1"/>
                  </a:solidFill>
                  <a:latin typeface="Calibri"/>
                  <a:ea typeface="Calibri"/>
                  <a:cs typeface="Calibri"/>
                  <a:sym typeface="Calibri"/>
                </a:rPr>
                <a:t>Alignment reference Genome</a:t>
              </a:r>
            </a:p>
          </p:txBody>
        </p:sp>
        <p:sp>
          <p:nvSpPr>
            <p:cNvPr id="166" name="Shape 166"/>
            <p:cNvSpPr/>
            <p:nvPr/>
          </p:nvSpPr>
          <p:spPr>
            <a:xfrm>
              <a:off x="4596780" y="1624537"/>
              <a:ext cx="2186700" cy="2166000"/>
            </a:xfrm>
            <a:prstGeom prst="roundRect">
              <a:avLst>
                <a:gd name="adj" fmla="val 16667"/>
              </a:avLst>
            </a:prstGeom>
            <a:solidFill>
              <a:srgbClr val="44B78C"/>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7" name="Shape 167"/>
            <p:cNvSpPr txBox="1"/>
            <p:nvPr/>
          </p:nvSpPr>
          <p:spPr>
            <a:xfrm>
              <a:off x="4702518" y="1730275"/>
              <a:ext cx="1975200" cy="1954500"/>
            </a:xfrm>
            <a:prstGeom prst="rect">
              <a:avLst/>
            </a:prstGeom>
            <a:noFill/>
            <a:ln>
              <a:noFill/>
            </a:ln>
          </p:spPr>
          <p:txBody>
            <a:bodyPr wrap="square" lIns="85725" tIns="85725" rIns="85725" bIns="85725" anchor="ctr" anchorCtr="0">
              <a:noAutofit/>
            </a:bodyPr>
            <a:lstStyle/>
            <a:p>
              <a:pPr marL="0" marR="0" lvl="0" indent="0" algn="ctr" rtl="0">
                <a:lnSpc>
                  <a:spcPct val="90000"/>
                </a:lnSpc>
                <a:spcBef>
                  <a:spcPts val="0"/>
                </a:spcBef>
                <a:spcAft>
                  <a:spcPts val="0"/>
                </a:spcAft>
                <a:buNone/>
              </a:pPr>
              <a:r>
                <a:rPr lang="en" sz="2300" b="0" i="0" u="none" strike="noStrike" cap="none">
                  <a:solidFill>
                    <a:schemeClr val="lt1"/>
                  </a:solidFill>
                  <a:latin typeface="Calibri"/>
                  <a:ea typeface="Calibri"/>
                  <a:cs typeface="Calibri"/>
                  <a:sym typeface="Calibri"/>
                </a:rPr>
                <a:t>Count of Reads</a:t>
              </a:r>
            </a:p>
          </p:txBody>
        </p:sp>
        <p:sp>
          <p:nvSpPr>
            <p:cNvPr id="168" name="Shape 168"/>
            <p:cNvSpPr/>
            <p:nvPr/>
          </p:nvSpPr>
          <p:spPr>
            <a:xfrm>
              <a:off x="6892670" y="1624537"/>
              <a:ext cx="2186700" cy="2166000"/>
            </a:xfrm>
            <a:prstGeom prst="roundRect">
              <a:avLst>
                <a:gd name="adj" fmla="val 16667"/>
              </a:avLst>
            </a:prstGeom>
            <a:solidFill>
              <a:srgbClr val="45B150"/>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9" name="Shape 169"/>
            <p:cNvSpPr txBox="1"/>
            <p:nvPr/>
          </p:nvSpPr>
          <p:spPr>
            <a:xfrm>
              <a:off x="6998419" y="1730260"/>
              <a:ext cx="2081100" cy="1954500"/>
            </a:xfrm>
            <a:prstGeom prst="rect">
              <a:avLst/>
            </a:prstGeom>
            <a:noFill/>
            <a:ln>
              <a:noFill/>
            </a:ln>
          </p:spPr>
          <p:txBody>
            <a:bodyPr wrap="square" lIns="85725" tIns="85725" rIns="85725" bIns="85725" anchor="ctr" anchorCtr="0">
              <a:noAutofit/>
            </a:bodyPr>
            <a:lstStyle/>
            <a:p>
              <a:pPr marL="0" marR="0" lvl="0" indent="0" algn="ctr" rtl="0">
                <a:lnSpc>
                  <a:spcPct val="90000"/>
                </a:lnSpc>
                <a:spcBef>
                  <a:spcPts val="0"/>
                </a:spcBef>
                <a:spcAft>
                  <a:spcPts val="0"/>
                </a:spcAft>
                <a:buNone/>
              </a:pPr>
              <a:r>
                <a:rPr lang="en" sz="2300" b="0" i="0" u="none" strike="noStrike" cap="none">
                  <a:solidFill>
                    <a:schemeClr val="lt1"/>
                  </a:solidFill>
                  <a:latin typeface="Calibri"/>
                  <a:ea typeface="Calibri"/>
                  <a:cs typeface="Calibri"/>
                  <a:sym typeface="Calibri"/>
                </a:rPr>
                <a:t>Differential Analysis</a:t>
              </a:r>
            </a:p>
          </p:txBody>
        </p:sp>
        <p:sp>
          <p:nvSpPr>
            <p:cNvPr id="170" name="Shape 170"/>
            <p:cNvSpPr/>
            <p:nvPr/>
          </p:nvSpPr>
          <p:spPr>
            <a:xfrm>
              <a:off x="9188560" y="1624537"/>
              <a:ext cx="2186700" cy="2166000"/>
            </a:xfrm>
            <a:prstGeom prst="roundRect">
              <a:avLst>
                <a:gd name="adj" fmla="val 16667"/>
              </a:avLst>
            </a:prstGeom>
            <a:solidFill>
              <a:srgbClr val="6FAA47"/>
            </a:solidFill>
            <a:ln w="12700" cap="flat" cmpd="sng">
              <a:solidFill>
                <a:schemeClr val="lt1"/>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71" name="Shape 171"/>
            <p:cNvSpPr txBox="1"/>
            <p:nvPr/>
          </p:nvSpPr>
          <p:spPr>
            <a:xfrm>
              <a:off x="9294298" y="1730275"/>
              <a:ext cx="1975200" cy="1954500"/>
            </a:xfrm>
            <a:prstGeom prst="rect">
              <a:avLst/>
            </a:prstGeom>
            <a:noFill/>
            <a:ln>
              <a:noFill/>
            </a:ln>
          </p:spPr>
          <p:txBody>
            <a:bodyPr wrap="square" lIns="85725" tIns="85725" rIns="85725" bIns="85725" anchor="ctr" anchorCtr="0">
              <a:noAutofit/>
            </a:bodyPr>
            <a:lstStyle/>
            <a:p>
              <a:pPr marL="0" marR="0" lvl="0" indent="0" algn="ctr" rtl="0">
                <a:lnSpc>
                  <a:spcPct val="90000"/>
                </a:lnSpc>
                <a:spcBef>
                  <a:spcPts val="0"/>
                </a:spcBef>
                <a:spcAft>
                  <a:spcPts val="0"/>
                </a:spcAft>
                <a:buNone/>
              </a:pPr>
              <a:r>
                <a:rPr lang="en" sz="2300" b="0" i="0" u="none" strike="noStrike" cap="none">
                  <a:solidFill>
                    <a:schemeClr val="lt1"/>
                  </a:solidFill>
                  <a:latin typeface="Calibri"/>
                  <a:ea typeface="Calibri"/>
                  <a:cs typeface="Calibri"/>
                  <a:sym typeface="Calibri"/>
                </a:rPr>
                <a:t>Processed data</a:t>
              </a:r>
            </a:p>
          </p:txBody>
        </p:sp>
      </p:grpSp>
      <p:sp>
        <p:nvSpPr>
          <p:cNvPr id="172" name="Shape 172"/>
          <p:cNvSpPr txBox="1"/>
          <p:nvPr/>
        </p:nvSpPr>
        <p:spPr>
          <a:xfrm>
            <a:off x="975025" y="148375"/>
            <a:ext cx="7008600" cy="762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5000" b="1"/>
              <a:t>WORKFLOW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p:nvPr/>
        </p:nvSpPr>
        <p:spPr>
          <a:xfrm>
            <a:off x="478631" y="891184"/>
            <a:ext cx="7593900" cy="1107900"/>
          </a:xfrm>
          <a:prstGeom prst="rect">
            <a:avLst/>
          </a:prstGeom>
          <a:noFill/>
          <a:ln>
            <a:noFill/>
          </a:ln>
        </p:spPr>
        <p:txBody>
          <a:bodyPr wrap="square" lIns="68575" tIns="34275" rIns="68575" bIns="34275" anchor="t" anchorCtr="0">
            <a:noAutofit/>
          </a:bodyPr>
          <a:lstStyle/>
          <a:p>
            <a:pPr marL="254000" marR="0" lvl="0" indent="-254000" algn="l" rtl="0">
              <a:spcBef>
                <a:spcPts val="0"/>
              </a:spcBef>
              <a:buClr>
                <a:schemeClr val="dk1"/>
              </a:buClr>
              <a:buSzPts val="1400"/>
              <a:buFont typeface="Calibri"/>
              <a:buAutoNum type="arabicPeriod"/>
            </a:pPr>
            <a:r>
              <a:rPr lang="en" sz="1400" b="0" i="0" u="none" strike="noStrike" cap="none">
                <a:solidFill>
                  <a:schemeClr val="dk1"/>
                </a:solidFill>
                <a:latin typeface="Calibri"/>
                <a:ea typeface="Calibri"/>
                <a:cs typeface="Calibri"/>
                <a:sym typeface="Calibri"/>
              </a:rPr>
              <a:t>Convert SRA to fastq. (sratoolkit for LINUX)</a:t>
            </a:r>
          </a:p>
          <a:p>
            <a:pPr marL="254000" marR="0" lvl="0" indent="-254000" algn="l" rtl="0">
              <a:spcBef>
                <a:spcPts val="0"/>
              </a:spcBef>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254000" marR="0" lvl="0" indent="-254000" algn="l" rtl="0">
              <a:spcBef>
                <a:spcPts val="0"/>
              </a:spcBef>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254000" marR="0" lvl="0" indent="-254000" algn="l" rtl="0">
              <a:spcBef>
                <a:spcPts val="0"/>
              </a:spcBef>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254000" marR="0" lvl="0" indent="-254000" algn="l" rtl="0">
              <a:spcBef>
                <a:spcPts val="0"/>
              </a:spcBef>
              <a:buClr>
                <a:schemeClr val="dk1"/>
              </a:buClr>
              <a:buSzPts val="1400"/>
              <a:buFont typeface="Calibri"/>
              <a:buAutoNum type="arabicPeriod"/>
            </a:pPr>
            <a:r>
              <a:rPr lang="en" sz="1400" b="0" i="0" u="none" strike="noStrike" cap="none">
                <a:solidFill>
                  <a:schemeClr val="dk1"/>
                </a:solidFill>
                <a:latin typeface="Calibri"/>
                <a:ea typeface="Calibri"/>
                <a:cs typeface="Calibri"/>
                <a:sym typeface="Calibri"/>
              </a:rPr>
              <a:t>FASTQC</a:t>
            </a:r>
          </a:p>
        </p:txBody>
      </p:sp>
      <p:sp>
        <p:nvSpPr>
          <p:cNvPr id="178" name="Shape 178"/>
          <p:cNvSpPr txBox="1"/>
          <p:nvPr/>
        </p:nvSpPr>
        <p:spPr>
          <a:xfrm>
            <a:off x="0" y="94918"/>
            <a:ext cx="9144000" cy="8541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3000" b="1" i="0" u="none" strike="noStrike" cap="none">
                <a:solidFill>
                  <a:srgbClr val="FF0000"/>
                </a:solidFill>
                <a:latin typeface="Calibri"/>
                <a:ea typeface="Calibri"/>
                <a:cs typeface="Calibri"/>
                <a:sym typeface="Calibri"/>
              </a:rPr>
              <a:t>QUALITY CONTROL</a:t>
            </a:r>
          </a:p>
          <a:p>
            <a:pPr marL="0" marR="0" lvl="0" indent="0" algn="ctr" rtl="0">
              <a:spcBef>
                <a:spcPts val="0"/>
              </a:spcBef>
              <a:buNone/>
            </a:pPr>
            <a:r>
              <a:rPr lang="en" sz="2100" b="1" i="0" u="none" strike="noStrike" cap="none">
                <a:solidFill>
                  <a:schemeClr val="dk1"/>
                </a:solidFill>
                <a:latin typeface="Calibri"/>
                <a:ea typeface="Calibri"/>
                <a:cs typeface="Calibri"/>
                <a:sym typeface="Calibri"/>
              </a:rPr>
              <a:t>Raw Data</a:t>
            </a:r>
          </a:p>
        </p:txBody>
      </p:sp>
      <p:pic>
        <p:nvPicPr>
          <p:cNvPr id="179" name="Shape 179"/>
          <p:cNvPicPr preferRelativeResize="0"/>
          <p:nvPr/>
        </p:nvPicPr>
        <p:blipFill rotWithShape="1">
          <a:blip r:embed="rId3">
            <a:alphaModFix/>
          </a:blip>
          <a:srcRect l="63396" t="54298" r="30184" b="41667"/>
          <a:stretch/>
        </p:blipFill>
        <p:spPr>
          <a:xfrm>
            <a:off x="809983" y="1138622"/>
            <a:ext cx="1859375" cy="328613"/>
          </a:xfrm>
          <a:prstGeom prst="rect">
            <a:avLst/>
          </a:prstGeom>
          <a:noFill/>
          <a:ln>
            <a:noFill/>
          </a:ln>
        </p:spPr>
      </p:pic>
      <p:pic>
        <p:nvPicPr>
          <p:cNvPr id="180" name="Shape 180"/>
          <p:cNvPicPr preferRelativeResize="0"/>
          <p:nvPr/>
        </p:nvPicPr>
        <p:blipFill rotWithShape="1">
          <a:blip r:embed="rId4">
            <a:alphaModFix/>
          </a:blip>
          <a:srcRect t="17323" r="83311" b="32435"/>
          <a:stretch/>
        </p:blipFill>
        <p:spPr>
          <a:xfrm>
            <a:off x="721185" y="2057399"/>
            <a:ext cx="1647941" cy="2687087"/>
          </a:xfrm>
          <a:prstGeom prst="rect">
            <a:avLst/>
          </a:prstGeom>
          <a:noFill/>
          <a:ln>
            <a:noFill/>
          </a:ln>
        </p:spPr>
      </p:pic>
      <p:sp>
        <p:nvSpPr>
          <p:cNvPr id="181" name="Shape 181"/>
          <p:cNvSpPr/>
          <p:nvPr/>
        </p:nvSpPr>
        <p:spPr>
          <a:xfrm>
            <a:off x="588831" y="3129742"/>
            <a:ext cx="132300" cy="124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Calibri"/>
              <a:ea typeface="Calibri"/>
              <a:cs typeface="Calibri"/>
              <a:sym typeface="Calibri"/>
            </a:endParaRPr>
          </a:p>
        </p:txBody>
      </p:sp>
      <p:sp>
        <p:nvSpPr>
          <p:cNvPr id="182" name="Shape 182"/>
          <p:cNvSpPr/>
          <p:nvPr/>
        </p:nvSpPr>
        <p:spPr>
          <a:xfrm>
            <a:off x="588831" y="3312652"/>
            <a:ext cx="132300" cy="124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Calibri"/>
              <a:ea typeface="Calibri"/>
              <a:cs typeface="Calibri"/>
              <a:sym typeface="Calibri"/>
            </a:endParaRPr>
          </a:p>
        </p:txBody>
      </p:sp>
      <p:sp>
        <p:nvSpPr>
          <p:cNvPr id="183" name="Shape 183"/>
          <p:cNvSpPr/>
          <p:nvPr/>
        </p:nvSpPr>
        <p:spPr>
          <a:xfrm>
            <a:off x="554208" y="3897643"/>
            <a:ext cx="132300" cy="124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Calibri"/>
              <a:ea typeface="Calibri"/>
              <a:cs typeface="Calibri"/>
              <a:sym typeface="Calibri"/>
            </a:endParaRPr>
          </a:p>
        </p:txBody>
      </p:sp>
      <p:sp>
        <p:nvSpPr>
          <p:cNvPr id="184" name="Shape 184"/>
          <p:cNvSpPr/>
          <p:nvPr/>
        </p:nvSpPr>
        <p:spPr>
          <a:xfrm>
            <a:off x="585380" y="4482635"/>
            <a:ext cx="132300" cy="12450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lt1"/>
              </a:solidFill>
              <a:latin typeface="Calibri"/>
              <a:ea typeface="Calibri"/>
              <a:cs typeface="Calibri"/>
              <a:sym typeface="Calibri"/>
            </a:endParaRPr>
          </a:p>
        </p:txBody>
      </p:sp>
      <p:sp>
        <p:nvSpPr>
          <p:cNvPr id="185" name="Shape 185"/>
          <p:cNvSpPr/>
          <p:nvPr/>
        </p:nvSpPr>
        <p:spPr>
          <a:xfrm>
            <a:off x="2082338" y="4080553"/>
            <a:ext cx="105900" cy="304500"/>
          </a:xfrm>
          <a:prstGeom prst="rightBrace">
            <a:avLst>
              <a:gd name="adj1" fmla="val 8333"/>
              <a:gd name="adj2" fmla="val 50000"/>
            </a:avLst>
          </a:prstGeom>
          <a:noFill/>
          <a:ln w="9525" cap="flat" cmpd="sng">
            <a:solidFill>
              <a:schemeClr val="accent1"/>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chemeClr val="dk1"/>
              </a:solidFill>
              <a:latin typeface="Calibri"/>
              <a:ea typeface="Calibri"/>
              <a:cs typeface="Calibri"/>
              <a:sym typeface="Calibri"/>
            </a:endParaRPr>
          </a:p>
        </p:txBody>
      </p:sp>
      <p:sp>
        <p:nvSpPr>
          <p:cNvPr id="186" name="Shape 186"/>
          <p:cNvSpPr txBox="1"/>
          <p:nvPr/>
        </p:nvSpPr>
        <p:spPr>
          <a:xfrm>
            <a:off x="2188325" y="4080553"/>
            <a:ext cx="9726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b="0" i="0" u="none" strike="noStrike" cap="none">
                <a:solidFill>
                  <a:schemeClr val="dk1"/>
                </a:solidFill>
                <a:latin typeface="Calibri"/>
                <a:ea typeface="Calibri"/>
                <a:cs typeface="Calibri"/>
                <a:sym typeface="Calibri"/>
              </a:rPr>
              <a:t>Warnings </a:t>
            </a:r>
          </a:p>
        </p:txBody>
      </p:sp>
      <p:pic>
        <p:nvPicPr>
          <p:cNvPr id="187" name="Shape 187"/>
          <p:cNvPicPr preferRelativeResize="0"/>
          <p:nvPr/>
        </p:nvPicPr>
        <p:blipFill rotWithShape="1">
          <a:blip r:embed="rId5">
            <a:alphaModFix/>
          </a:blip>
          <a:srcRect/>
          <a:stretch/>
        </p:blipFill>
        <p:spPr>
          <a:xfrm>
            <a:off x="6639699" y="1515175"/>
            <a:ext cx="2081056" cy="1560792"/>
          </a:xfrm>
          <a:prstGeom prst="rect">
            <a:avLst/>
          </a:prstGeom>
          <a:noFill/>
          <a:ln>
            <a:noFill/>
          </a:ln>
        </p:spPr>
      </p:pic>
      <p:sp>
        <p:nvSpPr>
          <p:cNvPr id="188" name="Shape 188"/>
          <p:cNvSpPr/>
          <p:nvPr/>
        </p:nvSpPr>
        <p:spPr>
          <a:xfrm>
            <a:off x="7669366" y="2466589"/>
            <a:ext cx="330600" cy="399000"/>
          </a:xfrm>
          <a:prstGeom prst="ellipse">
            <a:avLst/>
          </a:prstGeom>
          <a:no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
        <p:nvSpPr>
          <p:cNvPr id="189" name="Shape 189"/>
          <p:cNvSpPr txBox="1"/>
          <p:nvPr/>
        </p:nvSpPr>
        <p:spPr>
          <a:xfrm>
            <a:off x="7016301" y="2014226"/>
            <a:ext cx="1129800" cy="207600"/>
          </a:xfrm>
          <a:prstGeom prst="rect">
            <a:avLst/>
          </a:prstGeom>
          <a:solidFill>
            <a:schemeClr val="lt1"/>
          </a:solidFill>
          <a:ln>
            <a:noFill/>
          </a:ln>
        </p:spPr>
        <p:txBody>
          <a:bodyPr wrap="square" lIns="68575" tIns="34275" rIns="68575" bIns="34275" anchor="t" anchorCtr="0">
            <a:noAutofit/>
          </a:bodyPr>
          <a:lstStyle/>
          <a:p>
            <a:pPr marL="0" marR="0" lvl="0" indent="0" algn="ctr" rtl="0">
              <a:spcBef>
                <a:spcPts val="0"/>
              </a:spcBef>
              <a:buNone/>
            </a:pPr>
            <a:r>
              <a:rPr lang="en" sz="900">
                <a:solidFill>
                  <a:schemeClr val="dk1"/>
                </a:solidFill>
                <a:latin typeface="Calibri"/>
                <a:ea typeface="Calibri"/>
                <a:cs typeface="Calibri"/>
                <a:sym typeface="Calibri"/>
              </a:rPr>
              <a:t>Expect Parallel lines</a:t>
            </a:r>
          </a:p>
        </p:txBody>
      </p:sp>
      <p:sp>
        <p:nvSpPr>
          <p:cNvPr id="190" name="Shape 190"/>
          <p:cNvSpPr txBox="1"/>
          <p:nvPr/>
        </p:nvSpPr>
        <p:spPr>
          <a:xfrm>
            <a:off x="6763748" y="1328735"/>
            <a:ext cx="1832700" cy="276900"/>
          </a:xfrm>
          <a:prstGeom prst="rect">
            <a:avLst/>
          </a:prstGeom>
          <a:solidFill>
            <a:schemeClr val="lt1"/>
          </a:solid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Per Base Sequence</a:t>
            </a:r>
          </a:p>
        </p:txBody>
      </p:sp>
      <p:pic>
        <p:nvPicPr>
          <p:cNvPr id="191" name="Shape 191"/>
          <p:cNvPicPr preferRelativeResize="0"/>
          <p:nvPr/>
        </p:nvPicPr>
        <p:blipFill rotWithShape="1">
          <a:blip r:embed="rId6">
            <a:alphaModFix/>
          </a:blip>
          <a:srcRect/>
          <a:stretch/>
        </p:blipFill>
        <p:spPr>
          <a:xfrm>
            <a:off x="4360163" y="1650824"/>
            <a:ext cx="1900192" cy="1425144"/>
          </a:xfrm>
          <a:prstGeom prst="rect">
            <a:avLst/>
          </a:prstGeom>
          <a:noFill/>
          <a:ln>
            <a:noFill/>
          </a:ln>
        </p:spPr>
      </p:pic>
      <p:sp>
        <p:nvSpPr>
          <p:cNvPr id="192" name="Shape 192"/>
          <p:cNvSpPr txBox="1"/>
          <p:nvPr/>
        </p:nvSpPr>
        <p:spPr>
          <a:xfrm>
            <a:off x="4297145" y="1446147"/>
            <a:ext cx="2026200" cy="276900"/>
          </a:xfrm>
          <a:prstGeom prst="rect">
            <a:avLst/>
          </a:prstGeom>
          <a:solidFill>
            <a:schemeClr val="lt1"/>
          </a:solid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Per Sequence GC Content</a:t>
            </a:r>
          </a:p>
        </p:txBody>
      </p:sp>
      <p:sp>
        <p:nvSpPr>
          <p:cNvPr id="193" name="Shape 193" descr="Duplication level graph"/>
          <p:cNvSpPr/>
          <p:nvPr/>
        </p:nvSpPr>
        <p:spPr>
          <a:xfrm>
            <a:off x="230981" y="5953"/>
            <a:ext cx="228600" cy="228600"/>
          </a:xfrm>
          <a:prstGeom prst="rect">
            <a:avLst/>
          </a:prstGeom>
          <a:noFill/>
          <a:ln>
            <a:noFill/>
          </a:ln>
        </p:spPr>
        <p:txBody>
          <a:bodyPr wrap="square" lIns="68575" tIns="34275" rIns="68575" bIns="34275" anchor="t" anchorCtr="0">
            <a:noAutofit/>
          </a:bodyPr>
          <a:lstStyle/>
          <a:p>
            <a:pPr marL="0" marR="0" lvl="0" indent="0" algn="l" rtl="0">
              <a:spcBef>
                <a:spcPts val="0"/>
              </a:spcBef>
              <a:buNone/>
            </a:pPr>
            <a:endParaRPr sz="1400">
              <a:solidFill>
                <a:schemeClr val="dk1"/>
              </a:solidFill>
              <a:latin typeface="Calibri"/>
              <a:ea typeface="Calibri"/>
              <a:cs typeface="Calibri"/>
              <a:sym typeface="Calibri"/>
            </a:endParaRPr>
          </a:p>
        </p:txBody>
      </p:sp>
      <p:pic>
        <p:nvPicPr>
          <p:cNvPr id="194" name="Shape 194"/>
          <p:cNvPicPr preferRelativeResize="0"/>
          <p:nvPr/>
        </p:nvPicPr>
        <p:blipFill rotWithShape="1">
          <a:blip r:embed="rId7">
            <a:alphaModFix/>
          </a:blip>
          <a:srcRect/>
          <a:stretch/>
        </p:blipFill>
        <p:spPr>
          <a:xfrm>
            <a:off x="4360163" y="3395437"/>
            <a:ext cx="1961804" cy="1471353"/>
          </a:xfrm>
          <a:prstGeom prst="rect">
            <a:avLst/>
          </a:prstGeom>
          <a:noFill/>
          <a:ln>
            <a:noFill/>
          </a:ln>
        </p:spPr>
      </p:pic>
      <p:sp>
        <p:nvSpPr>
          <p:cNvPr id="195" name="Shape 195"/>
          <p:cNvSpPr txBox="1"/>
          <p:nvPr/>
        </p:nvSpPr>
        <p:spPr>
          <a:xfrm>
            <a:off x="4308208" y="3230271"/>
            <a:ext cx="2026200" cy="254100"/>
          </a:xfrm>
          <a:prstGeom prst="rect">
            <a:avLst/>
          </a:prstGeom>
          <a:solidFill>
            <a:schemeClr val="lt1"/>
          </a:solidFill>
          <a:ln>
            <a:noFill/>
          </a:ln>
        </p:spPr>
        <p:txBody>
          <a:bodyPr wrap="square" lIns="68575" tIns="34275" rIns="68575" bIns="34275" anchor="t" anchorCtr="0">
            <a:noAutofit/>
          </a:bodyPr>
          <a:lstStyle/>
          <a:p>
            <a:pPr marL="0" marR="0" lvl="0" indent="0" algn="l" rtl="0">
              <a:spcBef>
                <a:spcPts val="0"/>
              </a:spcBef>
              <a:buNone/>
            </a:pPr>
            <a:r>
              <a:rPr lang="en" sz="1200">
                <a:solidFill>
                  <a:schemeClr val="dk1"/>
                </a:solidFill>
                <a:latin typeface="Calibri"/>
                <a:ea typeface="Calibri"/>
                <a:cs typeface="Calibri"/>
                <a:sym typeface="Calibri"/>
              </a:rPr>
              <a:t>Sequence Duplication Levels</a:t>
            </a:r>
          </a:p>
        </p:txBody>
      </p:sp>
      <p:sp>
        <p:nvSpPr>
          <p:cNvPr id="196" name="Shape 196"/>
          <p:cNvSpPr/>
          <p:nvPr/>
        </p:nvSpPr>
        <p:spPr>
          <a:xfrm>
            <a:off x="5308960" y="4410252"/>
            <a:ext cx="589800" cy="456600"/>
          </a:xfrm>
          <a:prstGeom prst="ellipse">
            <a:avLst/>
          </a:prstGeom>
          <a:no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pic>
        <p:nvPicPr>
          <p:cNvPr id="197" name="Shape 197"/>
          <p:cNvPicPr preferRelativeResize="0"/>
          <p:nvPr/>
        </p:nvPicPr>
        <p:blipFill rotWithShape="1">
          <a:blip r:embed="rId8">
            <a:alphaModFix/>
          </a:blip>
          <a:srcRect/>
          <a:stretch/>
        </p:blipFill>
        <p:spPr>
          <a:xfrm>
            <a:off x="6441599" y="3298762"/>
            <a:ext cx="2279156" cy="1709367"/>
          </a:xfrm>
          <a:prstGeom prst="rect">
            <a:avLst/>
          </a:prstGeom>
          <a:noFill/>
          <a:ln>
            <a:noFill/>
          </a:ln>
        </p:spPr>
      </p:pic>
      <p:sp>
        <p:nvSpPr>
          <p:cNvPr id="198" name="Shape 198"/>
          <p:cNvSpPr/>
          <p:nvPr/>
        </p:nvSpPr>
        <p:spPr>
          <a:xfrm>
            <a:off x="7482630" y="4450426"/>
            <a:ext cx="589800" cy="456600"/>
          </a:xfrm>
          <a:prstGeom prst="ellipse">
            <a:avLst/>
          </a:prstGeom>
          <a:no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
        <p:nvSpPr>
          <p:cNvPr id="199" name="Shape 199"/>
          <p:cNvSpPr txBox="1"/>
          <p:nvPr/>
        </p:nvSpPr>
        <p:spPr>
          <a:xfrm>
            <a:off x="6506924" y="3140630"/>
            <a:ext cx="2026200" cy="254100"/>
          </a:xfrm>
          <a:prstGeom prst="rect">
            <a:avLst/>
          </a:prstGeom>
          <a:solidFill>
            <a:schemeClr val="lt1"/>
          </a:solidFill>
          <a:ln>
            <a:noFill/>
          </a:ln>
        </p:spPr>
        <p:txBody>
          <a:bodyPr wrap="square" lIns="68575" tIns="34275" rIns="68575" bIns="34275" anchor="t" anchorCtr="0">
            <a:noAutofit/>
          </a:bodyPr>
          <a:lstStyle/>
          <a:p>
            <a:pPr marL="0" marR="0" lvl="0" indent="0" algn="ctr" rtl="0">
              <a:spcBef>
                <a:spcPts val="0"/>
              </a:spcBef>
              <a:buNone/>
            </a:pPr>
            <a:r>
              <a:rPr lang="en" sz="1200">
                <a:solidFill>
                  <a:schemeClr val="dk1"/>
                </a:solidFill>
                <a:latin typeface="Calibri"/>
                <a:ea typeface="Calibri"/>
                <a:cs typeface="Calibri"/>
                <a:sym typeface="Calibri"/>
              </a:rPr>
              <a:t>Kmer Content</a:t>
            </a:r>
          </a:p>
        </p:txBody>
      </p:sp>
      <p:sp>
        <p:nvSpPr>
          <p:cNvPr id="200" name="Shape 200"/>
          <p:cNvSpPr/>
          <p:nvPr/>
        </p:nvSpPr>
        <p:spPr>
          <a:xfrm>
            <a:off x="2919158" y="2795447"/>
            <a:ext cx="1005600" cy="79500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0" y="94918"/>
            <a:ext cx="9144000" cy="8541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3000" b="1">
                <a:solidFill>
                  <a:srgbClr val="FF0000"/>
                </a:solidFill>
                <a:latin typeface="Calibri"/>
                <a:ea typeface="Calibri"/>
                <a:cs typeface="Calibri"/>
                <a:sym typeface="Calibri"/>
              </a:rPr>
              <a:t>QUALITY CONTROL</a:t>
            </a:r>
          </a:p>
          <a:p>
            <a:pPr marL="0" marR="0" lvl="0" indent="0" algn="ctr" rtl="0">
              <a:spcBef>
                <a:spcPts val="0"/>
              </a:spcBef>
              <a:buNone/>
            </a:pPr>
            <a:endParaRPr sz="2100" b="1">
              <a:solidFill>
                <a:schemeClr val="dk1"/>
              </a:solidFill>
              <a:latin typeface="Calibri"/>
              <a:ea typeface="Calibri"/>
              <a:cs typeface="Calibri"/>
              <a:sym typeface="Calibri"/>
            </a:endParaRPr>
          </a:p>
        </p:txBody>
      </p:sp>
      <p:sp>
        <p:nvSpPr>
          <p:cNvPr id="206" name="Shape 206" descr="Duplication level graph"/>
          <p:cNvSpPr/>
          <p:nvPr/>
        </p:nvSpPr>
        <p:spPr>
          <a:xfrm>
            <a:off x="230981" y="5953"/>
            <a:ext cx="228600" cy="228600"/>
          </a:xfrm>
          <a:prstGeom prst="rect">
            <a:avLst/>
          </a:prstGeom>
          <a:noFill/>
          <a:ln>
            <a:noFill/>
          </a:ln>
        </p:spPr>
        <p:txBody>
          <a:bodyPr wrap="square" lIns="68575" tIns="34275" rIns="68575" bIns="34275" anchor="t" anchorCtr="0">
            <a:noAutofit/>
          </a:bodyPr>
          <a:lstStyle/>
          <a:p>
            <a:pPr marL="0" marR="0" lvl="0" indent="0" algn="l" rtl="0">
              <a:spcBef>
                <a:spcPts val="0"/>
              </a:spcBef>
              <a:buNone/>
            </a:pPr>
            <a:endParaRPr sz="1400">
              <a:solidFill>
                <a:schemeClr val="dk1"/>
              </a:solidFill>
              <a:latin typeface="Calibri"/>
              <a:ea typeface="Calibri"/>
              <a:cs typeface="Calibri"/>
              <a:sym typeface="Calibri"/>
            </a:endParaRPr>
          </a:p>
        </p:txBody>
      </p:sp>
      <p:pic>
        <p:nvPicPr>
          <p:cNvPr id="207" name="Shape 207"/>
          <p:cNvPicPr preferRelativeResize="0"/>
          <p:nvPr/>
        </p:nvPicPr>
        <p:blipFill rotWithShape="1">
          <a:blip r:embed="rId3">
            <a:alphaModFix/>
          </a:blip>
          <a:srcRect/>
          <a:stretch/>
        </p:blipFill>
        <p:spPr>
          <a:xfrm>
            <a:off x="430470" y="2152950"/>
            <a:ext cx="4072860" cy="3054650"/>
          </a:xfrm>
          <a:prstGeom prst="rect">
            <a:avLst/>
          </a:prstGeom>
          <a:noFill/>
          <a:ln>
            <a:noFill/>
          </a:ln>
        </p:spPr>
      </p:pic>
      <p:pic>
        <p:nvPicPr>
          <p:cNvPr id="208" name="Shape 208"/>
          <p:cNvPicPr preferRelativeResize="0"/>
          <p:nvPr/>
        </p:nvPicPr>
        <p:blipFill>
          <a:blip r:embed="rId4">
            <a:alphaModFix/>
          </a:blip>
          <a:stretch>
            <a:fillRect/>
          </a:stretch>
        </p:blipFill>
        <p:spPr>
          <a:xfrm>
            <a:off x="4770572" y="2051026"/>
            <a:ext cx="4247758" cy="3185800"/>
          </a:xfrm>
          <a:prstGeom prst="rect">
            <a:avLst/>
          </a:prstGeom>
          <a:noFill/>
          <a:ln>
            <a:noFill/>
          </a:ln>
        </p:spPr>
      </p:pic>
      <p:sp>
        <p:nvSpPr>
          <p:cNvPr id="209" name="Shape 209"/>
          <p:cNvSpPr txBox="1"/>
          <p:nvPr/>
        </p:nvSpPr>
        <p:spPr>
          <a:xfrm>
            <a:off x="950279" y="1929075"/>
            <a:ext cx="3000000" cy="399900"/>
          </a:xfrm>
          <a:prstGeom prst="rect">
            <a:avLst/>
          </a:prstGeom>
          <a:solidFill>
            <a:schemeClr val="lt1"/>
          </a:solidFill>
          <a:ln>
            <a:noFill/>
          </a:ln>
        </p:spPr>
        <p:txBody>
          <a:bodyPr wrap="square" lIns="91425" tIns="91425" rIns="91425" bIns="91425" anchor="ctr" anchorCtr="0">
            <a:noAutofit/>
          </a:bodyPr>
          <a:lstStyle/>
          <a:p>
            <a:pPr marL="0" lvl="0" indent="0" algn="ctr" rtl="0">
              <a:spcBef>
                <a:spcPts val="0"/>
              </a:spcBef>
              <a:buNone/>
            </a:pPr>
            <a:r>
              <a:rPr lang="en" sz="2100" b="1">
                <a:solidFill>
                  <a:schemeClr val="dk1"/>
                </a:solidFill>
                <a:latin typeface="Calibri"/>
                <a:ea typeface="Calibri"/>
                <a:cs typeface="Calibri"/>
                <a:sym typeface="Calibri"/>
              </a:rPr>
              <a:t>Before Trimming</a:t>
            </a:r>
          </a:p>
        </p:txBody>
      </p:sp>
      <p:sp>
        <p:nvSpPr>
          <p:cNvPr id="210" name="Shape 210"/>
          <p:cNvSpPr txBox="1"/>
          <p:nvPr/>
        </p:nvSpPr>
        <p:spPr>
          <a:xfrm>
            <a:off x="382425" y="642173"/>
            <a:ext cx="7593900" cy="442200"/>
          </a:xfrm>
          <a:prstGeom prst="rect">
            <a:avLst/>
          </a:prstGeom>
          <a:noFill/>
          <a:ln>
            <a:noFill/>
          </a:ln>
        </p:spPr>
        <p:txBody>
          <a:bodyPr wrap="square" lIns="68575" tIns="34275" rIns="68575" bIns="34275" anchor="t" anchorCtr="0">
            <a:noAutofit/>
          </a:bodyPr>
          <a:lstStyle/>
          <a:p>
            <a:pPr marL="254000" marR="0" lvl="0" indent="-279400" algn="l" rtl="0">
              <a:spcBef>
                <a:spcPts val="0"/>
              </a:spcBef>
              <a:buClr>
                <a:schemeClr val="dk1"/>
              </a:buClr>
              <a:buSzPts val="1800"/>
              <a:buFont typeface="Calibri"/>
              <a:buAutoNum type="arabicPeriod"/>
            </a:pPr>
            <a:r>
              <a:rPr lang="en" sz="1800" b="1">
                <a:solidFill>
                  <a:schemeClr val="dk1"/>
                </a:solidFill>
                <a:latin typeface="Calibri"/>
                <a:ea typeface="Calibri"/>
                <a:cs typeface="Calibri"/>
                <a:sym typeface="Calibri"/>
              </a:rPr>
              <a:t>Trimming was done with TRIMMOMATIC and/or CUTADAPT in LINUX.</a:t>
            </a:r>
          </a:p>
          <a:p>
            <a:pPr marL="0" marR="0" lvl="0" indent="0" algn="l" rtl="0">
              <a:spcBef>
                <a:spcPts val="0"/>
              </a:spcBef>
              <a:buNone/>
            </a:pPr>
            <a:endParaRPr>
              <a:solidFill>
                <a:schemeClr val="dk1"/>
              </a:solidFill>
              <a:latin typeface="Calibri"/>
              <a:ea typeface="Calibri"/>
              <a:cs typeface="Calibri"/>
              <a:sym typeface="Calibri"/>
            </a:endParaRPr>
          </a:p>
        </p:txBody>
      </p:sp>
      <p:pic>
        <p:nvPicPr>
          <p:cNvPr id="211" name="Shape 211"/>
          <p:cNvPicPr preferRelativeResize="0"/>
          <p:nvPr/>
        </p:nvPicPr>
        <p:blipFill rotWithShape="1">
          <a:blip r:embed="rId5">
            <a:alphaModFix/>
          </a:blip>
          <a:srcRect l="17508" t="41985" r="18430" b="53933"/>
          <a:stretch/>
        </p:blipFill>
        <p:spPr>
          <a:xfrm>
            <a:off x="471125" y="1032825"/>
            <a:ext cx="8444275" cy="285750"/>
          </a:xfrm>
          <a:prstGeom prst="rect">
            <a:avLst/>
          </a:prstGeom>
          <a:noFill/>
          <a:ln>
            <a:noFill/>
          </a:ln>
        </p:spPr>
      </p:pic>
      <p:pic>
        <p:nvPicPr>
          <p:cNvPr id="212" name="Shape 212"/>
          <p:cNvPicPr preferRelativeResize="0"/>
          <p:nvPr/>
        </p:nvPicPr>
        <p:blipFill rotWithShape="1">
          <a:blip r:embed="rId5">
            <a:alphaModFix/>
          </a:blip>
          <a:srcRect l="17971" t="12884" r="25779" b="81232"/>
          <a:stretch/>
        </p:blipFill>
        <p:spPr>
          <a:xfrm>
            <a:off x="536075" y="1364550"/>
            <a:ext cx="7962024" cy="442336"/>
          </a:xfrm>
          <a:prstGeom prst="rect">
            <a:avLst/>
          </a:prstGeom>
          <a:noFill/>
          <a:ln>
            <a:noFill/>
          </a:ln>
        </p:spPr>
      </p:pic>
      <p:sp>
        <p:nvSpPr>
          <p:cNvPr id="213" name="Shape 213"/>
          <p:cNvSpPr txBox="1"/>
          <p:nvPr/>
        </p:nvSpPr>
        <p:spPr>
          <a:xfrm>
            <a:off x="5377154" y="1852875"/>
            <a:ext cx="3000000" cy="399900"/>
          </a:xfrm>
          <a:prstGeom prst="rect">
            <a:avLst/>
          </a:prstGeom>
          <a:solidFill>
            <a:schemeClr val="lt1"/>
          </a:solidFill>
          <a:ln>
            <a:noFill/>
          </a:ln>
        </p:spPr>
        <p:txBody>
          <a:bodyPr wrap="square" lIns="91425" tIns="91425" rIns="91425" bIns="91425" anchor="ctr" anchorCtr="0">
            <a:noAutofit/>
          </a:bodyPr>
          <a:lstStyle/>
          <a:p>
            <a:pPr marL="0" lvl="0" indent="0" algn="ctr" rtl="0">
              <a:spcBef>
                <a:spcPts val="0"/>
              </a:spcBef>
              <a:buNone/>
            </a:pPr>
            <a:r>
              <a:rPr lang="en" sz="2100" b="1">
                <a:solidFill>
                  <a:schemeClr val="dk1"/>
                </a:solidFill>
                <a:latin typeface="Calibri"/>
                <a:ea typeface="Calibri"/>
                <a:cs typeface="Calibri"/>
                <a:sym typeface="Calibri"/>
              </a:rPr>
              <a:t>After Trimming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l="25429" t="56251" r="25384" b="20010"/>
          <a:stretch/>
        </p:blipFill>
        <p:spPr>
          <a:xfrm>
            <a:off x="979187" y="1446775"/>
            <a:ext cx="6004925" cy="1569825"/>
          </a:xfrm>
          <a:prstGeom prst="rect">
            <a:avLst/>
          </a:prstGeom>
          <a:noFill/>
          <a:ln>
            <a:noFill/>
          </a:ln>
        </p:spPr>
      </p:pic>
      <p:sp>
        <p:nvSpPr>
          <p:cNvPr id="219" name="Shape 219"/>
          <p:cNvSpPr txBox="1"/>
          <p:nvPr/>
        </p:nvSpPr>
        <p:spPr>
          <a:xfrm>
            <a:off x="0" y="94918"/>
            <a:ext cx="9144000" cy="5310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3000" b="1">
                <a:solidFill>
                  <a:schemeClr val="dk1"/>
                </a:solidFill>
                <a:latin typeface="Calibri"/>
                <a:ea typeface="Calibri"/>
                <a:cs typeface="Calibri"/>
                <a:sym typeface="Calibri"/>
              </a:rPr>
              <a:t>ALIGNMENT TO REFERENCE GENOME</a:t>
            </a:r>
          </a:p>
        </p:txBody>
      </p:sp>
      <p:sp>
        <p:nvSpPr>
          <p:cNvPr id="220" name="Shape 220"/>
          <p:cNvSpPr txBox="1"/>
          <p:nvPr/>
        </p:nvSpPr>
        <p:spPr>
          <a:xfrm>
            <a:off x="386542" y="754380"/>
            <a:ext cx="7724700" cy="692400"/>
          </a:xfrm>
          <a:prstGeom prst="rect">
            <a:avLst/>
          </a:prstGeom>
          <a:noFill/>
          <a:ln>
            <a:noFill/>
          </a:ln>
        </p:spPr>
        <p:txBody>
          <a:bodyPr wrap="square" lIns="68575" tIns="34275" rIns="68575" bIns="34275" anchor="t" anchorCtr="0">
            <a:noAutofit/>
          </a:bodyPr>
          <a:lstStyle/>
          <a:p>
            <a:pPr marL="254000" marR="0" lvl="0" indent="-254000" algn="l" rtl="0">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Reference Genome was </a:t>
            </a:r>
            <a:r>
              <a:rPr lang="en" sz="1400" b="1">
                <a:solidFill>
                  <a:schemeClr val="dk1"/>
                </a:solidFill>
                <a:latin typeface="Calibri"/>
                <a:ea typeface="Calibri"/>
                <a:cs typeface="Calibri"/>
                <a:sym typeface="Calibri"/>
              </a:rPr>
              <a:t>726 maize genome (AGPv3, INSEC Assembly GCA_000005005.5, release 23, 727)</a:t>
            </a:r>
          </a:p>
          <a:p>
            <a:pPr marL="254000" marR="0" lvl="0" indent="-254000" algn="l" rtl="0">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Use of the STAR package (LINUX):</a:t>
            </a:r>
          </a:p>
        </p:txBody>
      </p:sp>
      <p:sp>
        <p:nvSpPr>
          <p:cNvPr id="221" name="Shape 221"/>
          <p:cNvSpPr txBox="1"/>
          <p:nvPr/>
        </p:nvSpPr>
        <p:spPr>
          <a:xfrm>
            <a:off x="-374969" y="3178536"/>
            <a:ext cx="9144000" cy="5310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3000" b="1">
                <a:solidFill>
                  <a:schemeClr val="dk1"/>
                </a:solidFill>
                <a:latin typeface="Calibri"/>
                <a:ea typeface="Calibri"/>
                <a:cs typeface="Calibri"/>
                <a:sym typeface="Calibri"/>
              </a:rPr>
              <a:t>COUNT READS</a:t>
            </a:r>
          </a:p>
        </p:txBody>
      </p:sp>
      <p:sp>
        <p:nvSpPr>
          <p:cNvPr id="222" name="Shape 222"/>
          <p:cNvSpPr txBox="1"/>
          <p:nvPr/>
        </p:nvSpPr>
        <p:spPr>
          <a:xfrm>
            <a:off x="418767" y="3709450"/>
            <a:ext cx="8454000" cy="276900"/>
          </a:xfrm>
          <a:prstGeom prst="rect">
            <a:avLst/>
          </a:prstGeom>
          <a:noFill/>
          <a:ln>
            <a:noFill/>
          </a:ln>
        </p:spPr>
        <p:txBody>
          <a:bodyPr wrap="square" lIns="68575" tIns="34275" rIns="68575" bIns="34275" anchor="t" anchorCtr="0">
            <a:noAutofit/>
          </a:bodyPr>
          <a:lstStyle/>
          <a:p>
            <a:pPr marL="254000" marR="0" lvl="0" indent="-254000" algn="l" rtl="0">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Use of package </a:t>
            </a:r>
            <a:r>
              <a:rPr lang="en" sz="1400" b="1">
                <a:solidFill>
                  <a:schemeClr val="dk1"/>
                </a:solidFill>
                <a:latin typeface="Calibri"/>
                <a:ea typeface="Calibri"/>
                <a:cs typeface="Calibri"/>
                <a:sym typeface="Calibri"/>
              </a:rPr>
              <a:t>Rsubreads</a:t>
            </a:r>
            <a:r>
              <a:rPr lang="en" sz="1400">
                <a:solidFill>
                  <a:schemeClr val="dk1"/>
                </a:solidFill>
                <a:latin typeface="Calibri"/>
                <a:ea typeface="Calibri"/>
                <a:cs typeface="Calibri"/>
                <a:sym typeface="Calibri"/>
              </a:rPr>
              <a:t> function FeatureCounts</a:t>
            </a:r>
          </a:p>
        </p:txBody>
      </p:sp>
      <p:pic>
        <p:nvPicPr>
          <p:cNvPr id="223" name="Shape 223"/>
          <p:cNvPicPr preferRelativeResize="0"/>
          <p:nvPr/>
        </p:nvPicPr>
        <p:blipFill rotWithShape="1">
          <a:blip r:embed="rId4">
            <a:alphaModFix/>
          </a:blip>
          <a:srcRect l="19400" t="24160" r="62209" b="69030"/>
          <a:stretch/>
        </p:blipFill>
        <p:spPr>
          <a:xfrm>
            <a:off x="2338575" y="4046000"/>
            <a:ext cx="4210901" cy="844576"/>
          </a:xfrm>
          <a:prstGeom prst="rect">
            <a:avLst/>
          </a:prstGeom>
          <a:noFill/>
          <a:ln>
            <a:noFill/>
          </a:ln>
        </p:spPr>
      </p:pic>
      <p:sp>
        <p:nvSpPr>
          <p:cNvPr id="224" name="Shape 224"/>
          <p:cNvSpPr/>
          <p:nvPr/>
        </p:nvSpPr>
        <p:spPr>
          <a:xfrm rot="2423412">
            <a:off x="6894215" y="2762546"/>
            <a:ext cx="459267" cy="339033"/>
          </a:xfrm>
          <a:prstGeom prst="rightArrow">
            <a:avLst>
              <a:gd name="adj1" fmla="val 50000"/>
              <a:gd name="adj2" fmla="val 50000"/>
            </a:avLst>
          </a:prstGeom>
          <a:solidFill>
            <a:srgbClr val="45B15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5" name="Shape 225"/>
          <p:cNvSpPr txBox="1"/>
          <p:nvPr/>
        </p:nvSpPr>
        <p:spPr>
          <a:xfrm>
            <a:off x="6923925" y="3168775"/>
            <a:ext cx="1766400" cy="388500"/>
          </a:xfrm>
          <a:prstGeom prst="rect">
            <a:avLst/>
          </a:prstGeom>
          <a:noFill/>
          <a:ln>
            <a:noFill/>
          </a:ln>
        </p:spPr>
        <p:txBody>
          <a:bodyPr wrap="square" lIns="91425" tIns="91425" rIns="91425" bIns="91425" anchor="t" anchorCtr="0">
            <a:noAutofit/>
          </a:bodyPr>
          <a:lstStyle/>
          <a:p>
            <a:pPr marL="0" lvl="0" indent="0">
              <a:spcBef>
                <a:spcPts val="0"/>
              </a:spcBef>
              <a:buNone/>
            </a:pPr>
            <a:r>
              <a:rPr lang="en">
                <a:solidFill>
                  <a:srgbClr val="0000FF"/>
                </a:solidFill>
              </a:rPr>
              <a:t>SAM or BAM file</a:t>
            </a:r>
          </a:p>
        </p:txBody>
      </p:sp>
      <p:sp>
        <p:nvSpPr>
          <p:cNvPr id="226" name="Shape 226"/>
          <p:cNvSpPr/>
          <p:nvPr/>
        </p:nvSpPr>
        <p:spPr>
          <a:xfrm rot="-2368348">
            <a:off x="6712090" y="3624824"/>
            <a:ext cx="508725" cy="360378"/>
          </a:xfrm>
          <a:prstGeom prst="leftArrow">
            <a:avLst>
              <a:gd name="adj1" fmla="val 50000"/>
              <a:gd name="adj2" fmla="val 50000"/>
            </a:avLst>
          </a:prstGeom>
          <a:solidFill>
            <a:srgbClr val="45B15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7" name="Shape 227"/>
          <p:cNvSpPr txBox="1"/>
          <p:nvPr/>
        </p:nvSpPr>
        <p:spPr>
          <a:xfrm>
            <a:off x="2398350" y="4814375"/>
            <a:ext cx="4005900" cy="330600"/>
          </a:xfrm>
          <a:prstGeom prst="rect">
            <a:avLst/>
          </a:prstGeom>
          <a:noFill/>
          <a:ln>
            <a:noFill/>
          </a:ln>
        </p:spPr>
        <p:txBody>
          <a:bodyPr wrap="square" lIns="91425" tIns="91425" rIns="91425" bIns="91425" anchor="ctr" anchorCtr="0">
            <a:noAutofit/>
          </a:bodyPr>
          <a:lstStyle/>
          <a:p>
            <a:pPr marL="0" lvl="0" indent="0" algn="ctr" rtl="0">
              <a:spcBef>
                <a:spcPts val="0"/>
              </a:spcBef>
              <a:buNone/>
            </a:pPr>
            <a:r>
              <a:rPr lang="en" sz="700"/>
              <a:t>Liao et al., 2013. 1,2∗https://arxiv.org/pdf/1305.3347.pdf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p:nvPr/>
        </p:nvSpPr>
        <p:spPr>
          <a:xfrm>
            <a:off x="0" y="94918"/>
            <a:ext cx="9144000" cy="4731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2600" b="1">
                <a:solidFill>
                  <a:schemeClr val="dk1"/>
                </a:solidFill>
                <a:latin typeface="Calibri"/>
                <a:ea typeface="Calibri"/>
                <a:cs typeface="Calibri"/>
                <a:sym typeface="Calibri"/>
              </a:rPr>
              <a:t>DIFFERENTIAL ANALYSIS</a:t>
            </a:r>
          </a:p>
        </p:txBody>
      </p:sp>
      <p:sp>
        <p:nvSpPr>
          <p:cNvPr id="233" name="Shape 233"/>
          <p:cNvSpPr txBox="1"/>
          <p:nvPr/>
        </p:nvSpPr>
        <p:spPr>
          <a:xfrm>
            <a:off x="350825" y="604355"/>
            <a:ext cx="7724700" cy="533100"/>
          </a:xfrm>
          <a:prstGeom prst="rect">
            <a:avLst/>
          </a:prstGeom>
          <a:noFill/>
          <a:ln>
            <a:noFill/>
          </a:ln>
        </p:spPr>
        <p:txBody>
          <a:bodyPr wrap="square" lIns="68575" tIns="34275" rIns="68575" bIns="34275" anchor="t" anchorCtr="0">
            <a:noAutofit/>
          </a:bodyPr>
          <a:lstStyle/>
          <a:p>
            <a:pPr marL="254000" marR="0" lvl="0" indent="-254000" algn="l" rtl="0">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Once with the count ID of reads.</a:t>
            </a:r>
          </a:p>
          <a:p>
            <a:pPr marL="254000" marR="0" lvl="0" indent="-254000" algn="l" rtl="0">
              <a:spcBef>
                <a:spcPts val="0"/>
              </a:spcBef>
              <a:buClr>
                <a:schemeClr val="dk1"/>
              </a:buClr>
              <a:buSzPts val="1400"/>
              <a:buFont typeface="Calibri"/>
              <a:buAutoNum type="arabicPeriod"/>
            </a:pPr>
            <a:r>
              <a:rPr lang="en" sz="1400">
                <a:solidFill>
                  <a:schemeClr val="dk1"/>
                </a:solidFill>
                <a:latin typeface="Calibri"/>
                <a:ea typeface="Calibri"/>
                <a:cs typeface="Calibri"/>
                <a:sym typeface="Calibri"/>
              </a:rPr>
              <a:t>Package </a:t>
            </a:r>
            <a:r>
              <a:rPr lang="en" sz="1400" b="1">
                <a:solidFill>
                  <a:srgbClr val="FF0000"/>
                </a:solidFill>
                <a:latin typeface="Calibri"/>
                <a:ea typeface="Calibri"/>
                <a:cs typeface="Calibri"/>
                <a:sym typeface="Calibri"/>
              </a:rPr>
              <a:t>DESeq2.</a:t>
            </a:r>
          </a:p>
        </p:txBody>
      </p:sp>
      <p:pic>
        <p:nvPicPr>
          <p:cNvPr id="234" name="Shape 234"/>
          <p:cNvPicPr preferRelativeResize="0"/>
          <p:nvPr/>
        </p:nvPicPr>
        <p:blipFill rotWithShape="1">
          <a:blip r:embed="rId3">
            <a:alphaModFix/>
          </a:blip>
          <a:srcRect l="26344" t="43091" r="35630" b="33713"/>
          <a:stretch/>
        </p:blipFill>
        <p:spPr>
          <a:xfrm>
            <a:off x="1469074" y="3344063"/>
            <a:ext cx="4979194" cy="1645194"/>
          </a:xfrm>
          <a:prstGeom prst="rect">
            <a:avLst/>
          </a:prstGeom>
          <a:noFill/>
          <a:ln>
            <a:noFill/>
          </a:ln>
        </p:spPr>
      </p:pic>
      <p:pic>
        <p:nvPicPr>
          <p:cNvPr id="235" name="Shape 235"/>
          <p:cNvPicPr preferRelativeResize="0"/>
          <p:nvPr/>
        </p:nvPicPr>
        <p:blipFill rotWithShape="1">
          <a:blip r:embed="rId4">
            <a:alphaModFix/>
          </a:blip>
          <a:srcRect t="11466" r="57915" b="71391"/>
          <a:stretch/>
        </p:blipFill>
        <p:spPr>
          <a:xfrm>
            <a:off x="273125" y="1681550"/>
            <a:ext cx="3938726" cy="869001"/>
          </a:xfrm>
          <a:prstGeom prst="rect">
            <a:avLst/>
          </a:prstGeom>
          <a:noFill/>
          <a:ln>
            <a:noFill/>
          </a:ln>
        </p:spPr>
      </p:pic>
      <p:sp>
        <p:nvSpPr>
          <p:cNvPr id="236" name="Shape 236"/>
          <p:cNvSpPr txBox="1"/>
          <p:nvPr/>
        </p:nvSpPr>
        <p:spPr>
          <a:xfrm>
            <a:off x="1874900" y="1349475"/>
            <a:ext cx="1639200" cy="3321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b="1"/>
              <a:t>cts file</a:t>
            </a:r>
          </a:p>
        </p:txBody>
      </p:sp>
      <p:sp>
        <p:nvSpPr>
          <p:cNvPr id="237" name="Shape 237"/>
          <p:cNvSpPr/>
          <p:nvPr/>
        </p:nvSpPr>
        <p:spPr>
          <a:xfrm>
            <a:off x="456800" y="2520675"/>
            <a:ext cx="190800" cy="275400"/>
          </a:xfrm>
          <a:prstGeom prst="upArrow">
            <a:avLst>
              <a:gd name="adj1" fmla="val 50000"/>
              <a:gd name="adj2" fmla="val 50000"/>
            </a:avLst>
          </a:prstGeom>
          <a:solidFill>
            <a:schemeClr val="accent6"/>
          </a:solidFill>
          <a:ln w="9525" cap="flat" cmpd="sng">
            <a:solidFill>
              <a:schemeClr val="accent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txBox="1"/>
          <p:nvPr/>
        </p:nvSpPr>
        <p:spPr>
          <a:xfrm>
            <a:off x="188300" y="2719875"/>
            <a:ext cx="727800" cy="395700"/>
          </a:xfrm>
          <a:prstGeom prst="rect">
            <a:avLst/>
          </a:prstGeom>
          <a:noFill/>
          <a:ln>
            <a:noFill/>
          </a:ln>
        </p:spPr>
        <p:txBody>
          <a:bodyPr wrap="square" lIns="91425" tIns="91425" rIns="91425" bIns="91425" anchor="t" anchorCtr="0">
            <a:noAutofit/>
          </a:bodyPr>
          <a:lstStyle/>
          <a:p>
            <a:pPr marL="0" lvl="0" indent="0">
              <a:spcBef>
                <a:spcPts val="0"/>
              </a:spcBef>
              <a:buNone/>
            </a:pPr>
            <a:r>
              <a:rPr lang="en"/>
              <a:t>Gene</a:t>
            </a:r>
          </a:p>
        </p:txBody>
      </p:sp>
      <p:sp>
        <p:nvSpPr>
          <p:cNvPr id="239" name="Shape 239"/>
          <p:cNvSpPr/>
          <p:nvPr/>
        </p:nvSpPr>
        <p:spPr>
          <a:xfrm>
            <a:off x="4274413" y="1730885"/>
            <a:ext cx="191100" cy="99000"/>
          </a:xfrm>
          <a:prstGeom prst="leftArrow">
            <a:avLst>
              <a:gd name="adj1" fmla="val 50000"/>
              <a:gd name="adj2" fmla="val 50000"/>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txBox="1"/>
          <p:nvPr/>
        </p:nvSpPr>
        <p:spPr>
          <a:xfrm>
            <a:off x="4465250" y="1582725"/>
            <a:ext cx="2565600" cy="395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Cell type and replication</a:t>
            </a:r>
          </a:p>
        </p:txBody>
      </p:sp>
      <p:pic>
        <p:nvPicPr>
          <p:cNvPr id="241" name="Shape 241"/>
          <p:cNvPicPr preferRelativeResize="0"/>
          <p:nvPr/>
        </p:nvPicPr>
        <p:blipFill rotWithShape="1">
          <a:blip r:embed="rId5">
            <a:alphaModFix/>
          </a:blip>
          <a:srcRect t="11725" r="88531" b="44376"/>
          <a:stretch/>
        </p:blipFill>
        <p:spPr>
          <a:xfrm>
            <a:off x="7439700" y="1434246"/>
            <a:ext cx="1384824" cy="2871201"/>
          </a:xfrm>
          <a:prstGeom prst="rect">
            <a:avLst/>
          </a:prstGeom>
          <a:noFill/>
          <a:ln>
            <a:noFill/>
          </a:ln>
        </p:spPr>
      </p:pic>
      <p:sp>
        <p:nvSpPr>
          <p:cNvPr id="242" name="Shape 242"/>
          <p:cNvSpPr txBox="1"/>
          <p:nvPr/>
        </p:nvSpPr>
        <p:spPr>
          <a:xfrm>
            <a:off x="7392875" y="1017375"/>
            <a:ext cx="1639200" cy="3321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b="1"/>
              <a:t>Coldata file</a:t>
            </a:r>
          </a:p>
        </p:txBody>
      </p:sp>
      <p:sp>
        <p:nvSpPr>
          <p:cNvPr id="243" name="Shape 243"/>
          <p:cNvSpPr/>
          <p:nvPr/>
        </p:nvSpPr>
        <p:spPr>
          <a:xfrm>
            <a:off x="7284275" y="1563375"/>
            <a:ext cx="423900" cy="2708700"/>
          </a:xfrm>
          <a:prstGeom prst="leftBrace">
            <a:avLst>
              <a:gd name="adj1" fmla="val 8333"/>
              <a:gd name="adj2" fmla="val 24445"/>
            </a:avLst>
          </a:prstGeom>
          <a:noFill/>
          <a:ln w="9525" cap="flat" cmpd="sng">
            <a:solidFill>
              <a:srgbClr val="99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4" name="Shape 244"/>
          <p:cNvSpPr/>
          <p:nvPr/>
        </p:nvSpPr>
        <p:spPr>
          <a:xfrm rot="1830861">
            <a:off x="6616047" y="1939456"/>
            <a:ext cx="642831" cy="275418"/>
          </a:xfrm>
          <a:prstGeom prst="leftArrow">
            <a:avLst>
              <a:gd name="adj1" fmla="val 50000"/>
              <a:gd name="adj2" fmla="val 50000"/>
            </a:avLst>
          </a:prstGeom>
          <a:solidFill>
            <a:schemeClr val="accent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5" name="Shape 245"/>
          <p:cNvSpPr txBox="1"/>
          <p:nvPr/>
        </p:nvSpPr>
        <p:spPr>
          <a:xfrm>
            <a:off x="3165125" y="2932100"/>
            <a:ext cx="2096100" cy="3321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b="1"/>
              <a:t>DESeq2 ANALYSIS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On-screen Show (16:9)</PresentationFormat>
  <Paragraphs>118</Paragraphs>
  <Slides>17</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Times New Roman</vt:lpstr>
      <vt:lpstr>Simple Light</vt:lpstr>
      <vt:lpstr>Office Theme</vt:lpstr>
      <vt:lpstr>PowerPoint Presentation</vt:lpstr>
      <vt:lpstr>Background</vt:lpstr>
      <vt:lpstr>Why ZGA in plants</vt:lpstr>
      <vt:lpstr>Study Methods</vt:lpstr>
      <vt:lpstr>PowerPoint Presentation</vt:lpstr>
      <vt:lpstr>PowerPoint Presentation</vt:lpstr>
      <vt:lpstr>PowerPoint Presentation</vt:lpstr>
      <vt:lpstr>PowerPoint Presentation</vt:lpstr>
      <vt:lpstr>PowerPoint Presentation</vt:lpstr>
      <vt:lpstr>PowerPoint Presentation</vt:lpstr>
      <vt:lpstr>Results - Figure 2</vt:lpstr>
      <vt:lpstr>Results - Figure 3</vt:lpstr>
      <vt:lpstr>Results - Figure 4E</vt:lpstr>
      <vt:lpstr>Results - Figure 5B</vt:lpstr>
      <vt:lpstr>Documentation</vt:lpstr>
      <vt:lpstr>Documentation -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Mageto, Edna K [AGRON]</cp:lastModifiedBy>
  <cp:revision>1</cp:revision>
  <dcterms:modified xsi:type="dcterms:W3CDTF">2017-12-06T19:33:41Z</dcterms:modified>
</cp:coreProperties>
</file>